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68" r:id="rId6"/>
    <p:sldId id="269" r:id="rId7"/>
    <p:sldId id="270" r:id="rId8"/>
    <p:sldId id="271" r:id="rId9"/>
    <p:sldId id="282" r:id="rId10"/>
    <p:sldId id="281" r:id="rId11"/>
    <p:sldId id="266" r:id="rId12"/>
    <p:sldId id="267" r:id="rId13"/>
    <p:sldId id="258" r:id="rId14"/>
    <p:sldId id="261" r:id="rId15"/>
    <p:sldId id="275" r:id="rId16"/>
    <p:sldId id="276" r:id="rId17"/>
    <p:sldId id="277" r:id="rId18"/>
    <p:sldId id="278" r:id="rId19"/>
    <p:sldId id="279" r:id="rId20"/>
    <p:sldId id="262" r:id="rId21"/>
    <p:sldId id="264" r:id="rId22"/>
    <p:sldId id="265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9FFA"/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8796E-21FF-49CE-B5CE-4A0A983D465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489637-931F-4BA4-B028-4F58DC1BE09B}">
      <dgm:prSet/>
      <dgm:spPr/>
      <dgm:t>
        <a:bodyPr/>
        <a:lstStyle/>
        <a:p>
          <a:r>
            <a:rPr lang="en-GB" b="0" i="0"/>
            <a:t>Diane McNeely – Entity Specialist</a:t>
          </a:r>
          <a:endParaRPr lang="en-US"/>
        </a:p>
      </dgm:t>
    </dgm:pt>
    <dgm:pt modelId="{B78E3C25-7691-4BF0-9F8F-F7EA3A266573}" type="parTrans" cxnId="{70D085E9-EED7-418E-BD57-960302C5E565}">
      <dgm:prSet/>
      <dgm:spPr/>
      <dgm:t>
        <a:bodyPr/>
        <a:lstStyle/>
        <a:p>
          <a:endParaRPr lang="en-US"/>
        </a:p>
      </dgm:t>
    </dgm:pt>
    <dgm:pt modelId="{FFE564A1-F04B-4179-B2F2-D9DF0E3D54F9}" type="sibTrans" cxnId="{70D085E9-EED7-418E-BD57-960302C5E565}">
      <dgm:prSet/>
      <dgm:spPr/>
      <dgm:t>
        <a:bodyPr/>
        <a:lstStyle/>
        <a:p>
          <a:endParaRPr lang="en-US"/>
        </a:p>
      </dgm:t>
    </dgm:pt>
    <dgm:pt modelId="{3C58F9CC-581D-4A55-89B9-F10D8636247D}">
      <dgm:prSet/>
      <dgm:spPr/>
      <dgm:t>
        <a:bodyPr/>
        <a:lstStyle/>
        <a:p>
          <a:r>
            <a:rPr lang="en-GB" b="0" i="0"/>
            <a:t>Jamie  Calderwood – Relationship Management and Normalization Strategist</a:t>
          </a:r>
          <a:endParaRPr lang="en-US"/>
        </a:p>
      </dgm:t>
    </dgm:pt>
    <dgm:pt modelId="{6BF822D4-6961-4D66-B773-BFC90F3060F9}" type="parTrans" cxnId="{7854CABC-3AE6-4D16-87FF-B8CADCA682C4}">
      <dgm:prSet/>
      <dgm:spPr/>
      <dgm:t>
        <a:bodyPr/>
        <a:lstStyle/>
        <a:p>
          <a:endParaRPr lang="en-US"/>
        </a:p>
      </dgm:t>
    </dgm:pt>
    <dgm:pt modelId="{0DAA696B-D5EE-470C-8F35-CE27A9862D79}" type="sibTrans" cxnId="{7854CABC-3AE6-4D16-87FF-B8CADCA682C4}">
      <dgm:prSet/>
      <dgm:spPr/>
      <dgm:t>
        <a:bodyPr/>
        <a:lstStyle/>
        <a:p>
          <a:endParaRPr lang="en-US"/>
        </a:p>
      </dgm:t>
    </dgm:pt>
    <dgm:pt modelId="{A962E9B2-860F-4F8D-A077-0DF12FC61D60}">
      <dgm:prSet/>
      <dgm:spPr/>
      <dgm:t>
        <a:bodyPr/>
        <a:lstStyle/>
        <a:p>
          <a:r>
            <a:rPr lang="en-GB" b="0" i="0"/>
            <a:t>Robert Lothian – Recursive Relationship and Arc Consultant</a:t>
          </a:r>
          <a:endParaRPr lang="en-US"/>
        </a:p>
      </dgm:t>
    </dgm:pt>
    <dgm:pt modelId="{C4A20653-2FE5-438C-8E0F-34C610EE42AF}" type="parTrans" cxnId="{6A03BBB7-A398-4955-BA05-0E7620538BF1}">
      <dgm:prSet/>
      <dgm:spPr/>
      <dgm:t>
        <a:bodyPr/>
        <a:lstStyle/>
        <a:p>
          <a:endParaRPr lang="en-US"/>
        </a:p>
      </dgm:t>
    </dgm:pt>
    <dgm:pt modelId="{2A06D351-A7E6-48A1-B436-1C29D3388626}" type="sibTrans" cxnId="{6A03BBB7-A398-4955-BA05-0E7620538BF1}">
      <dgm:prSet/>
      <dgm:spPr/>
      <dgm:t>
        <a:bodyPr/>
        <a:lstStyle/>
        <a:p>
          <a:endParaRPr lang="en-US"/>
        </a:p>
      </dgm:t>
    </dgm:pt>
    <dgm:pt modelId="{260EE8C7-6B5C-433C-AAF6-5EA2EED691F3}">
      <dgm:prSet/>
      <dgm:spPr/>
      <dgm:t>
        <a:bodyPr/>
        <a:lstStyle/>
        <a:p>
          <a:r>
            <a:rPr lang="en-GB" b="0" i="0"/>
            <a:t>Neil Kirker – Historical Data and Data Mapping Guru</a:t>
          </a:r>
          <a:endParaRPr lang="en-US"/>
        </a:p>
      </dgm:t>
    </dgm:pt>
    <dgm:pt modelId="{7B1B40C8-DB52-4D2A-9430-978A55D9EA31}" type="parTrans" cxnId="{0EDDB5E8-351E-4003-8B2B-978ABE05F433}">
      <dgm:prSet/>
      <dgm:spPr/>
      <dgm:t>
        <a:bodyPr/>
        <a:lstStyle/>
        <a:p>
          <a:endParaRPr lang="en-US"/>
        </a:p>
      </dgm:t>
    </dgm:pt>
    <dgm:pt modelId="{E436B371-7F87-4E69-BE95-7F9D8E665AA7}" type="sibTrans" cxnId="{0EDDB5E8-351E-4003-8B2B-978ABE05F433}">
      <dgm:prSet/>
      <dgm:spPr/>
      <dgm:t>
        <a:bodyPr/>
        <a:lstStyle/>
        <a:p>
          <a:endParaRPr lang="en-US"/>
        </a:p>
      </dgm:t>
    </dgm:pt>
    <dgm:pt modelId="{1A64CEC3-090D-4C9D-877C-D062F355B8E2}" type="pres">
      <dgm:prSet presAssocID="{B778796E-21FF-49CE-B5CE-4A0A983D4656}" presName="linear" presStyleCnt="0">
        <dgm:presLayoutVars>
          <dgm:animLvl val="lvl"/>
          <dgm:resizeHandles val="exact"/>
        </dgm:presLayoutVars>
      </dgm:prSet>
      <dgm:spPr/>
    </dgm:pt>
    <dgm:pt modelId="{45A3E0CD-8AAE-40FD-85AA-3FF054E99315}" type="pres">
      <dgm:prSet presAssocID="{36489637-931F-4BA4-B028-4F58DC1BE0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7A0F508-F605-4382-847F-3FF90584162B}" type="pres">
      <dgm:prSet presAssocID="{FFE564A1-F04B-4179-B2F2-D9DF0E3D54F9}" presName="spacer" presStyleCnt="0"/>
      <dgm:spPr/>
    </dgm:pt>
    <dgm:pt modelId="{0797DD7C-578A-4664-A183-EAB7F75346EF}" type="pres">
      <dgm:prSet presAssocID="{3C58F9CC-581D-4A55-89B9-F10D863624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FEBF9A-8E3D-4EBC-A5F3-ECDFFFA0BD3D}" type="pres">
      <dgm:prSet presAssocID="{0DAA696B-D5EE-470C-8F35-CE27A9862D79}" presName="spacer" presStyleCnt="0"/>
      <dgm:spPr/>
    </dgm:pt>
    <dgm:pt modelId="{DA3A5AF2-2AEA-49AB-BFF5-A858B8D94671}" type="pres">
      <dgm:prSet presAssocID="{A962E9B2-860F-4F8D-A077-0DF12FC61D6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D8070D2-4C97-43D8-AD0F-162F7C92B690}" type="pres">
      <dgm:prSet presAssocID="{2A06D351-A7E6-48A1-B436-1C29D3388626}" presName="spacer" presStyleCnt="0"/>
      <dgm:spPr/>
    </dgm:pt>
    <dgm:pt modelId="{DBFB6F94-D141-4B55-B30F-C5FC4A9B8405}" type="pres">
      <dgm:prSet presAssocID="{260EE8C7-6B5C-433C-AAF6-5EA2EED691F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210F6A7-1E1A-4AA0-A35A-446331EC243A}" type="presOf" srcId="{260EE8C7-6B5C-433C-AAF6-5EA2EED691F3}" destId="{DBFB6F94-D141-4B55-B30F-C5FC4A9B8405}" srcOrd="0" destOrd="0" presId="urn:microsoft.com/office/officeart/2005/8/layout/vList2"/>
    <dgm:cxn modelId="{D5AC7EB5-2E28-4EAA-86D0-45EF5FBEC4FC}" type="presOf" srcId="{B778796E-21FF-49CE-B5CE-4A0A983D4656}" destId="{1A64CEC3-090D-4C9D-877C-D062F355B8E2}" srcOrd="0" destOrd="0" presId="urn:microsoft.com/office/officeart/2005/8/layout/vList2"/>
    <dgm:cxn modelId="{6A03BBB7-A398-4955-BA05-0E7620538BF1}" srcId="{B778796E-21FF-49CE-B5CE-4A0A983D4656}" destId="{A962E9B2-860F-4F8D-A077-0DF12FC61D60}" srcOrd="2" destOrd="0" parTransId="{C4A20653-2FE5-438C-8E0F-34C610EE42AF}" sibTransId="{2A06D351-A7E6-48A1-B436-1C29D3388626}"/>
    <dgm:cxn modelId="{7854CABC-3AE6-4D16-87FF-B8CADCA682C4}" srcId="{B778796E-21FF-49CE-B5CE-4A0A983D4656}" destId="{3C58F9CC-581D-4A55-89B9-F10D8636247D}" srcOrd="1" destOrd="0" parTransId="{6BF822D4-6961-4D66-B773-BFC90F3060F9}" sibTransId="{0DAA696B-D5EE-470C-8F35-CE27A9862D79}"/>
    <dgm:cxn modelId="{E6F926DA-7F24-41BF-9150-229D0A88EEA3}" type="presOf" srcId="{3C58F9CC-581D-4A55-89B9-F10D8636247D}" destId="{0797DD7C-578A-4664-A183-EAB7F75346EF}" srcOrd="0" destOrd="0" presId="urn:microsoft.com/office/officeart/2005/8/layout/vList2"/>
    <dgm:cxn modelId="{C8ECBBE1-4B4D-4A8F-937C-458FF3765D73}" type="presOf" srcId="{36489637-931F-4BA4-B028-4F58DC1BE09B}" destId="{45A3E0CD-8AAE-40FD-85AA-3FF054E99315}" srcOrd="0" destOrd="0" presId="urn:microsoft.com/office/officeart/2005/8/layout/vList2"/>
    <dgm:cxn modelId="{0EDDB5E8-351E-4003-8B2B-978ABE05F433}" srcId="{B778796E-21FF-49CE-B5CE-4A0A983D4656}" destId="{260EE8C7-6B5C-433C-AAF6-5EA2EED691F3}" srcOrd="3" destOrd="0" parTransId="{7B1B40C8-DB52-4D2A-9430-978A55D9EA31}" sibTransId="{E436B371-7F87-4E69-BE95-7F9D8E665AA7}"/>
    <dgm:cxn modelId="{70D085E9-EED7-418E-BD57-960302C5E565}" srcId="{B778796E-21FF-49CE-B5CE-4A0A983D4656}" destId="{36489637-931F-4BA4-B028-4F58DC1BE09B}" srcOrd="0" destOrd="0" parTransId="{B78E3C25-7691-4BF0-9F8F-F7EA3A266573}" sibTransId="{FFE564A1-F04B-4179-B2F2-D9DF0E3D54F9}"/>
    <dgm:cxn modelId="{E4C405ED-DB27-4E2A-AEC3-26872D154D0D}" type="presOf" srcId="{A962E9B2-860F-4F8D-A077-0DF12FC61D60}" destId="{DA3A5AF2-2AEA-49AB-BFF5-A858B8D94671}" srcOrd="0" destOrd="0" presId="urn:microsoft.com/office/officeart/2005/8/layout/vList2"/>
    <dgm:cxn modelId="{097475E3-94A0-4C00-A30B-AF4E38BAD0B7}" type="presParOf" srcId="{1A64CEC3-090D-4C9D-877C-D062F355B8E2}" destId="{45A3E0CD-8AAE-40FD-85AA-3FF054E99315}" srcOrd="0" destOrd="0" presId="urn:microsoft.com/office/officeart/2005/8/layout/vList2"/>
    <dgm:cxn modelId="{7851616E-38D9-45E8-8E0F-CB23FD9F4044}" type="presParOf" srcId="{1A64CEC3-090D-4C9D-877C-D062F355B8E2}" destId="{F7A0F508-F605-4382-847F-3FF90584162B}" srcOrd="1" destOrd="0" presId="urn:microsoft.com/office/officeart/2005/8/layout/vList2"/>
    <dgm:cxn modelId="{A0A03323-9FCD-49B7-9351-4D2856C9FA72}" type="presParOf" srcId="{1A64CEC3-090D-4C9D-877C-D062F355B8E2}" destId="{0797DD7C-578A-4664-A183-EAB7F75346EF}" srcOrd="2" destOrd="0" presId="urn:microsoft.com/office/officeart/2005/8/layout/vList2"/>
    <dgm:cxn modelId="{F2644E7C-C0A2-4F9E-A962-1EBC2DC674F7}" type="presParOf" srcId="{1A64CEC3-090D-4C9D-877C-D062F355B8E2}" destId="{8CFEBF9A-8E3D-4EBC-A5F3-ECDFFFA0BD3D}" srcOrd="3" destOrd="0" presId="urn:microsoft.com/office/officeart/2005/8/layout/vList2"/>
    <dgm:cxn modelId="{A1D64B98-4031-4FAB-A96D-8F3EF37113B1}" type="presParOf" srcId="{1A64CEC3-090D-4C9D-877C-D062F355B8E2}" destId="{DA3A5AF2-2AEA-49AB-BFF5-A858B8D94671}" srcOrd="4" destOrd="0" presId="urn:microsoft.com/office/officeart/2005/8/layout/vList2"/>
    <dgm:cxn modelId="{65407657-B959-4526-A685-26BEC9893060}" type="presParOf" srcId="{1A64CEC3-090D-4C9D-877C-D062F355B8E2}" destId="{5D8070D2-4C97-43D8-AD0F-162F7C92B690}" srcOrd="5" destOrd="0" presId="urn:microsoft.com/office/officeart/2005/8/layout/vList2"/>
    <dgm:cxn modelId="{39C2464E-AAD1-4C67-B4AB-A20A005E94E4}" type="presParOf" srcId="{1A64CEC3-090D-4C9D-877C-D062F355B8E2}" destId="{DBFB6F94-D141-4B55-B30F-C5FC4A9B840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01D58-9100-4640-8B2D-25E5645168C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BB013E-E276-4902-9182-9937D730CFC9}">
      <dgm:prSet/>
      <dgm:spPr/>
      <dgm:t>
        <a:bodyPr/>
        <a:lstStyle/>
        <a:p>
          <a:r>
            <a:rPr lang="en-GB" b="0" i="0"/>
            <a:t>Track health claims</a:t>
          </a:r>
          <a:endParaRPr lang="en-US"/>
        </a:p>
      </dgm:t>
    </dgm:pt>
    <dgm:pt modelId="{38021632-6D4F-41C7-BF4B-ED1B499ECCE8}" type="parTrans" cxnId="{FD53419F-D551-40FC-8DFB-159A202C1F40}">
      <dgm:prSet/>
      <dgm:spPr/>
      <dgm:t>
        <a:bodyPr/>
        <a:lstStyle/>
        <a:p>
          <a:endParaRPr lang="en-US"/>
        </a:p>
      </dgm:t>
    </dgm:pt>
    <dgm:pt modelId="{0DB1528D-A9B0-45E8-A999-41036BEA7DFA}" type="sibTrans" cxnId="{FD53419F-D551-40FC-8DFB-159A202C1F40}">
      <dgm:prSet/>
      <dgm:spPr/>
      <dgm:t>
        <a:bodyPr/>
        <a:lstStyle/>
        <a:p>
          <a:endParaRPr lang="en-US"/>
        </a:p>
      </dgm:t>
    </dgm:pt>
    <dgm:pt modelId="{AC22B087-8E2F-4028-9A07-D3826B94FC9B}">
      <dgm:prSet/>
      <dgm:spPr/>
      <dgm:t>
        <a:bodyPr/>
        <a:lstStyle/>
        <a:p>
          <a:r>
            <a:rPr lang="en-GB" b="0" i="0"/>
            <a:t>Keep detailed information on patients, doctors, visitations to doctors, drug prescriptions</a:t>
          </a:r>
          <a:endParaRPr lang="en-US"/>
        </a:p>
      </dgm:t>
    </dgm:pt>
    <dgm:pt modelId="{691CAB04-CDE9-4C9E-A606-63D693AE408C}" type="parTrans" cxnId="{5AF46F68-6125-4D83-B3EE-946A3E0329C4}">
      <dgm:prSet/>
      <dgm:spPr/>
      <dgm:t>
        <a:bodyPr/>
        <a:lstStyle/>
        <a:p>
          <a:endParaRPr lang="en-US"/>
        </a:p>
      </dgm:t>
    </dgm:pt>
    <dgm:pt modelId="{1F499DD7-3887-4033-8634-E945A0BBA1F5}" type="sibTrans" cxnId="{5AF46F68-6125-4D83-B3EE-946A3E0329C4}">
      <dgm:prSet/>
      <dgm:spPr/>
      <dgm:t>
        <a:bodyPr/>
        <a:lstStyle/>
        <a:p>
          <a:endParaRPr lang="en-US"/>
        </a:p>
      </dgm:t>
    </dgm:pt>
    <dgm:pt modelId="{CCD8650C-B930-4358-8CAF-D9A92137AB32}">
      <dgm:prSet/>
      <dgm:spPr/>
      <dgm:t>
        <a:bodyPr/>
        <a:lstStyle/>
        <a:p>
          <a:r>
            <a:rPr lang="en-GB" b="0" i="0"/>
            <a:t>Needs to be easily maintained and updated</a:t>
          </a:r>
          <a:endParaRPr lang="en-US"/>
        </a:p>
      </dgm:t>
    </dgm:pt>
    <dgm:pt modelId="{AD733F78-75BC-4483-B8B3-60106A657B10}" type="parTrans" cxnId="{907D671E-4EA1-4750-8911-FE1AC7B38C1C}">
      <dgm:prSet/>
      <dgm:spPr/>
      <dgm:t>
        <a:bodyPr/>
        <a:lstStyle/>
        <a:p>
          <a:endParaRPr lang="en-US"/>
        </a:p>
      </dgm:t>
    </dgm:pt>
    <dgm:pt modelId="{D50827FF-A375-404C-849D-D6D8D3C146A3}" type="sibTrans" cxnId="{907D671E-4EA1-4750-8911-FE1AC7B38C1C}">
      <dgm:prSet/>
      <dgm:spPr/>
      <dgm:t>
        <a:bodyPr/>
        <a:lstStyle/>
        <a:p>
          <a:endParaRPr lang="en-US"/>
        </a:p>
      </dgm:t>
    </dgm:pt>
    <dgm:pt modelId="{E070D8DF-E31F-47EE-969C-3481347AF6B8}">
      <dgm:prSet/>
      <dgm:spPr/>
      <dgm:t>
        <a:bodyPr/>
        <a:lstStyle/>
        <a:p>
          <a:r>
            <a:rPr lang="en-GB" b="0" i="0"/>
            <a:t>Be able to be further expanded on</a:t>
          </a:r>
          <a:endParaRPr lang="en-US"/>
        </a:p>
      </dgm:t>
    </dgm:pt>
    <dgm:pt modelId="{0D8603F5-5B95-464B-8693-A02277FE8814}" type="parTrans" cxnId="{16513DA9-D406-486E-8659-9D54D069E3D2}">
      <dgm:prSet/>
      <dgm:spPr/>
      <dgm:t>
        <a:bodyPr/>
        <a:lstStyle/>
        <a:p>
          <a:endParaRPr lang="en-US"/>
        </a:p>
      </dgm:t>
    </dgm:pt>
    <dgm:pt modelId="{70BED8A9-85C8-41B2-9CDE-4276632C79F2}" type="sibTrans" cxnId="{16513DA9-D406-486E-8659-9D54D069E3D2}">
      <dgm:prSet/>
      <dgm:spPr/>
      <dgm:t>
        <a:bodyPr/>
        <a:lstStyle/>
        <a:p>
          <a:endParaRPr lang="en-US"/>
        </a:p>
      </dgm:t>
    </dgm:pt>
    <dgm:pt modelId="{9C08ADD2-BEC0-4D9A-ADE7-C1D3847D81F2}" type="pres">
      <dgm:prSet presAssocID="{23301D58-9100-4640-8B2D-25E5645168C8}" presName="linear" presStyleCnt="0">
        <dgm:presLayoutVars>
          <dgm:animLvl val="lvl"/>
          <dgm:resizeHandles val="exact"/>
        </dgm:presLayoutVars>
      </dgm:prSet>
      <dgm:spPr/>
    </dgm:pt>
    <dgm:pt modelId="{FA2DEF1F-D456-4A33-9F75-CF18DFC4A08E}" type="pres">
      <dgm:prSet presAssocID="{AEBB013E-E276-4902-9182-9937D730CFC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C9FA78-6A62-4359-B2B0-DCD465A378CC}" type="pres">
      <dgm:prSet presAssocID="{0DB1528D-A9B0-45E8-A999-41036BEA7DFA}" presName="spacer" presStyleCnt="0"/>
      <dgm:spPr/>
    </dgm:pt>
    <dgm:pt modelId="{1F00A431-A194-4989-B9D8-CD845B6352C4}" type="pres">
      <dgm:prSet presAssocID="{AC22B087-8E2F-4028-9A07-D3826B94FC9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CF3C46-1439-4B21-9361-35916C43A277}" type="pres">
      <dgm:prSet presAssocID="{1F499DD7-3887-4033-8634-E945A0BBA1F5}" presName="spacer" presStyleCnt="0"/>
      <dgm:spPr/>
    </dgm:pt>
    <dgm:pt modelId="{B2677B9F-9A06-4628-B4A5-768F7591FAAA}" type="pres">
      <dgm:prSet presAssocID="{CCD8650C-B930-4358-8CAF-D9A92137AB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32FB60F-8FC4-464C-B986-A8B773E2D86C}" type="pres">
      <dgm:prSet presAssocID="{D50827FF-A375-404C-849D-D6D8D3C146A3}" presName="spacer" presStyleCnt="0"/>
      <dgm:spPr/>
    </dgm:pt>
    <dgm:pt modelId="{C145882F-0C17-4EDD-A2B1-58BBCFF0BA88}" type="pres">
      <dgm:prSet presAssocID="{E070D8DF-E31F-47EE-969C-3481347AF6B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7D671E-4EA1-4750-8911-FE1AC7B38C1C}" srcId="{23301D58-9100-4640-8B2D-25E5645168C8}" destId="{CCD8650C-B930-4358-8CAF-D9A92137AB32}" srcOrd="2" destOrd="0" parTransId="{AD733F78-75BC-4483-B8B3-60106A657B10}" sibTransId="{D50827FF-A375-404C-849D-D6D8D3C146A3}"/>
    <dgm:cxn modelId="{71564B38-87FD-4BDE-8EBE-3EB0867DD4E9}" type="presOf" srcId="{23301D58-9100-4640-8B2D-25E5645168C8}" destId="{9C08ADD2-BEC0-4D9A-ADE7-C1D3847D81F2}" srcOrd="0" destOrd="0" presId="urn:microsoft.com/office/officeart/2005/8/layout/vList2"/>
    <dgm:cxn modelId="{5AF46F68-6125-4D83-B3EE-946A3E0329C4}" srcId="{23301D58-9100-4640-8B2D-25E5645168C8}" destId="{AC22B087-8E2F-4028-9A07-D3826B94FC9B}" srcOrd="1" destOrd="0" parTransId="{691CAB04-CDE9-4C9E-A606-63D693AE408C}" sibTransId="{1F499DD7-3887-4033-8634-E945A0BBA1F5}"/>
    <dgm:cxn modelId="{798E037E-B823-4FEA-B708-303D0667FF11}" type="presOf" srcId="{E070D8DF-E31F-47EE-969C-3481347AF6B8}" destId="{C145882F-0C17-4EDD-A2B1-58BBCFF0BA88}" srcOrd="0" destOrd="0" presId="urn:microsoft.com/office/officeart/2005/8/layout/vList2"/>
    <dgm:cxn modelId="{FA5B9D85-7227-47D4-8DB7-35EDB0E0FEAE}" type="presOf" srcId="{CCD8650C-B930-4358-8CAF-D9A92137AB32}" destId="{B2677B9F-9A06-4628-B4A5-768F7591FAAA}" srcOrd="0" destOrd="0" presId="urn:microsoft.com/office/officeart/2005/8/layout/vList2"/>
    <dgm:cxn modelId="{FD53419F-D551-40FC-8DFB-159A202C1F40}" srcId="{23301D58-9100-4640-8B2D-25E5645168C8}" destId="{AEBB013E-E276-4902-9182-9937D730CFC9}" srcOrd="0" destOrd="0" parTransId="{38021632-6D4F-41C7-BF4B-ED1B499ECCE8}" sibTransId="{0DB1528D-A9B0-45E8-A999-41036BEA7DFA}"/>
    <dgm:cxn modelId="{16513DA9-D406-486E-8659-9D54D069E3D2}" srcId="{23301D58-9100-4640-8B2D-25E5645168C8}" destId="{E070D8DF-E31F-47EE-969C-3481347AF6B8}" srcOrd="3" destOrd="0" parTransId="{0D8603F5-5B95-464B-8693-A02277FE8814}" sibTransId="{70BED8A9-85C8-41B2-9CDE-4276632C79F2}"/>
    <dgm:cxn modelId="{C25958AF-550E-4B59-9108-3C4C36542C8C}" type="presOf" srcId="{AEBB013E-E276-4902-9182-9937D730CFC9}" destId="{FA2DEF1F-D456-4A33-9F75-CF18DFC4A08E}" srcOrd="0" destOrd="0" presId="urn:microsoft.com/office/officeart/2005/8/layout/vList2"/>
    <dgm:cxn modelId="{2B07CBD9-D592-4DB3-99B2-A82F24A22745}" type="presOf" srcId="{AC22B087-8E2F-4028-9A07-D3826B94FC9B}" destId="{1F00A431-A194-4989-B9D8-CD845B6352C4}" srcOrd="0" destOrd="0" presId="urn:microsoft.com/office/officeart/2005/8/layout/vList2"/>
    <dgm:cxn modelId="{795F5982-6917-420D-8B09-C67E4356EB35}" type="presParOf" srcId="{9C08ADD2-BEC0-4D9A-ADE7-C1D3847D81F2}" destId="{FA2DEF1F-D456-4A33-9F75-CF18DFC4A08E}" srcOrd="0" destOrd="0" presId="urn:microsoft.com/office/officeart/2005/8/layout/vList2"/>
    <dgm:cxn modelId="{4AFD93C7-B2F8-48E8-A079-1376596BD07C}" type="presParOf" srcId="{9C08ADD2-BEC0-4D9A-ADE7-C1D3847D81F2}" destId="{ECC9FA78-6A62-4359-B2B0-DCD465A378CC}" srcOrd="1" destOrd="0" presId="urn:microsoft.com/office/officeart/2005/8/layout/vList2"/>
    <dgm:cxn modelId="{54F36563-B597-483D-BB73-19E378B41E88}" type="presParOf" srcId="{9C08ADD2-BEC0-4D9A-ADE7-C1D3847D81F2}" destId="{1F00A431-A194-4989-B9D8-CD845B6352C4}" srcOrd="2" destOrd="0" presId="urn:microsoft.com/office/officeart/2005/8/layout/vList2"/>
    <dgm:cxn modelId="{16402479-A1B8-4BD7-9B07-6A3BB244037C}" type="presParOf" srcId="{9C08ADD2-BEC0-4D9A-ADE7-C1D3847D81F2}" destId="{86CF3C46-1439-4B21-9361-35916C43A277}" srcOrd="3" destOrd="0" presId="urn:microsoft.com/office/officeart/2005/8/layout/vList2"/>
    <dgm:cxn modelId="{D1327391-8F11-4E5F-9843-2654A46205F6}" type="presParOf" srcId="{9C08ADD2-BEC0-4D9A-ADE7-C1D3847D81F2}" destId="{B2677B9F-9A06-4628-B4A5-768F7591FAAA}" srcOrd="4" destOrd="0" presId="urn:microsoft.com/office/officeart/2005/8/layout/vList2"/>
    <dgm:cxn modelId="{DC896F2C-F4E5-44A8-8673-9B053975F2C8}" type="presParOf" srcId="{9C08ADD2-BEC0-4D9A-ADE7-C1D3847D81F2}" destId="{932FB60F-8FC4-464C-B986-A8B773E2D86C}" srcOrd="5" destOrd="0" presId="urn:microsoft.com/office/officeart/2005/8/layout/vList2"/>
    <dgm:cxn modelId="{16BAB14A-2DEB-47E4-8B94-1693550B9FBC}" type="presParOf" srcId="{9C08ADD2-BEC0-4D9A-ADE7-C1D3847D81F2}" destId="{C145882F-0C17-4EDD-A2B1-58BBCFF0BA8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EB6AEE-C194-427A-8702-9C629CE58D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D061B5-7757-428E-B2BE-CD16DEEA27F7}">
      <dgm:prSet/>
      <dgm:spPr/>
      <dgm:t>
        <a:bodyPr/>
        <a:lstStyle/>
        <a:p>
          <a:r>
            <a:rPr lang="en-GB" b="0" i="0" dirty="0"/>
            <a:t>Database will be need to be able to track trends</a:t>
          </a:r>
          <a:endParaRPr lang="en-US" dirty="0"/>
        </a:p>
      </dgm:t>
    </dgm:pt>
    <dgm:pt modelId="{3446381E-2BA0-4128-8A30-BE01AA9D32BE}" type="parTrans" cxnId="{0DD7C09D-F73D-4A27-A9CA-B95A7A0CCF97}">
      <dgm:prSet/>
      <dgm:spPr/>
      <dgm:t>
        <a:bodyPr/>
        <a:lstStyle/>
        <a:p>
          <a:endParaRPr lang="en-US"/>
        </a:p>
      </dgm:t>
    </dgm:pt>
    <dgm:pt modelId="{E39E98A2-B82C-49DF-82F0-AE7AEB7BD41B}" type="sibTrans" cxnId="{0DD7C09D-F73D-4A27-A9CA-B95A7A0CCF97}">
      <dgm:prSet/>
      <dgm:spPr/>
      <dgm:t>
        <a:bodyPr/>
        <a:lstStyle/>
        <a:p>
          <a:endParaRPr lang="en-US"/>
        </a:p>
      </dgm:t>
    </dgm:pt>
    <dgm:pt modelId="{47D92390-A116-4F85-A599-1D4B61D02332}">
      <dgm:prSet/>
      <dgm:spPr/>
      <dgm:t>
        <a:bodyPr/>
        <a:lstStyle/>
        <a:p>
          <a:r>
            <a:rPr lang="en-GB" b="0" i="0" dirty="0"/>
            <a:t>It will need to be easily translated into multiple languages</a:t>
          </a:r>
          <a:endParaRPr lang="en-US" dirty="0"/>
        </a:p>
      </dgm:t>
    </dgm:pt>
    <dgm:pt modelId="{FBD690DA-3160-43C8-B43D-DE82E8DF186D}" type="parTrans" cxnId="{FBE95D34-9ED5-429F-9C26-F561CB3F981A}">
      <dgm:prSet/>
      <dgm:spPr/>
      <dgm:t>
        <a:bodyPr/>
        <a:lstStyle/>
        <a:p>
          <a:endParaRPr lang="en-US"/>
        </a:p>
      </dgm:t>
    </dgm:pt>
    <dgm:pt modelId="{9DC26CEF-D440-497E-BCC8-60344A0670AB}" type="sibTrans" cxnId="{FBE95D34-9ED5-429F-9C26-F561CB3F981A}">
      <dgm:prSet/>
      <dgm:spPr/>
      <dgm:t>
        <a:bodyPr/>
        <a:lstStyle/>
        <a:p>
          <a:endParaRPr lang="en-US"/>
        </a:p>
      </dgm:t>
    </dgm:pt>
    <dgm:pt modelId="{7863454B-A304-439D-B244-95A66970F17E}">
      <dgm:prSet/>
      <dgm:spPr/>
      <dgm:t>
        <a:bodyPr/>
        <a:lstStyle/>
        <a:p>
          <a:r>
            <a:rPr lang="en-GB" b="0" i="0" dirty="0"/>
            <a:t>Will be iterated upon and updated along with changing business needs </a:t>
          </a:r>
          <a:endParaRPr lang="en-US" dirty="0"/>
        </a:p>
      </dgm:t>
    </dgm:pt>
    <dgm:pt modelId="{7E795EF0-BCA3-45FC-AFC3-DAF24765FDE0}" type="parTrans" cxnId="{BF99081A-38A9-4E04-AA55-497D18C6C1EB}">
      <dgm:prSet/>
      <dgm:spPr/>
      <dgm:t>
        <a:bodyPr/>
        <a:lstStyle/>
        <a:p>
          <a:endParaRPr lang="en-US"/>
        </a:p>
      </dgm:t>
    </dgm:pt>
    <dgm:pt modelId="{7E220246-CE38-43FF-A39E-97688D8C144F}" type="sibTrans" cxnId="{BF99081A-38A9-4E04-AA55-497D18C6C1EB}">
      <dgm:prSet/>
      <dgm:spPr/>
      <dgm:t>
        <a:bodyPr/>
        <a:lstStyle/>
        <a:p>
          <a:endParaRPr lang="en-US"/>
        </a:p>
      </dgm:t>
    </dgm:pt>
    <dgm:pt modelId="{0F360DB1-0845-46F0-A83F-48176DF35C6C}" type="pres">
      <dgm:prSet presAssocID="{BBEB6AEE-C194-427A-8702-9C629CE58D97}" presName="root" presStyleCnt="0">
        <dgm:presLayoutVars>
          <dgm:dir/>
          <dgm:resizeHandles val="exact"/>
        </dgm:presLayoutVars>
      </dgm:prSet>
      <dgm:spPr/>
    </dgm:pt>
    <dgm:pt modelId="{0D18625F-06F8-46AA-9187-792C53952245}" type="pres">
      <dgm:prSet presAssocID="{82D061B5-7757-428E-B2BE-CD16DEEA27F7}" presName="compNode" presStyleCnt="0"/>
      <dgm:spPr/>
    </dgm:pt>
    <dgm:pt modelId="{BE7FAD05-AA4D-4B37-B945-20F746491C32}" type="pres">
      <dgm:prSet presAssocID="{82D061B5-7757-428E-B2BE-CD16DEEA27F7}" presName="bgRect" presStyleLbl="bgShp" presStyleIdx="0" presStyleCnt="3"/>
      <dgm:spPr/>
    </dgm:pt>
    <dgm:pt modelId="{2C0392A4-743B-4044-BA73-C247E0DA47ED}" type="pres">
      <dgm:prSet presAssocID="{82D061B5-7757-428E-B2BE-CD16DEEA27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A296F4-5030-4EF4-84D2-A4ABE80A12B9}" type="pres">
      <dgm:prSet presAssocID="{82D061B5-7757-428E-B2BE-CD16DEEA27F7}" presName="spaceRect" presStyleCnt="0"/>
      <dgm:spPr/>
    </dgm:pt>
    <dgm:pt modelId="{E2851A0D-D344-40B4-B75E-31F32E3C4BF8}" type="pres">
      <dgm:prSet presAssocID="{82D061B5-7757-428E-B2BE-CD16DEEA27F7}" presName="parTx" presStyleLbl="revTx" presStyleIdx="0" presStyleCnt="3">
        <dgm:presLayoutVars>
          <dgm:chMax val="0"/>
          <dgm:chPref val="0"/>
        </dgm:presLayoutVars>
      </dgm:prSet>
      <dgm:spPr/>
    </dgm:pt>
    <dgm:pt modelId="{9D33E4BD-6E83-4FFE-884B-993608E59A6A}" type="pres">
      <dgm:prSet presAssocID="{E39E98A2-B82C-49DF-82F0-AE7AEB7BD41B}" presName="sibTrans" presStyleCnt="0"/>
      <dgm:spPr/>
    </dgm:pt>
    <dgm:pt modelId="{1B56965A-53DA-4F34-B4D2-E9A78288DB68}" type="pres">
      <dgm:prSet presAssocID="{47D92390-A116-4F85-A599-1D4B61D02332}" presName="compNode" presStyleCnt="0"/>
      <dgm:spPr/>
    </dgm:pt>
    <dgm:pt modelId="{539C3EEE-9075-44C6-8DDE-F15A2D46741C}" type="pres">
      <dgm:prSet presAssocID="{47D92390-A116-4F85-A599-1D4B61D02332}" presName="bgRect" presStyleLbl="bgShp" presStyleIdx="1" presStyleCnt="3"/>
      <dgm:spPr/>
    </dgm:pt>
    <dgm:pt modelId="{F7FEC024-0754-449C-97B7-B6359E9BDEA4}" type="pres">
      <dgm:prSet presAssocID="{47D92390-A116-4F85-A599-1D4B61D023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E31B715-0DC3-43C4-8BFA-3603BC171936}" type="pres">
      <dgm:prSet presAssocID="{47D92390-A116-4F85-A599-1D4B61D02332}" presName="spaceRect" presStyleCnt="0"/>
      <dgm:spPr/>
    </dgm:pt>
    <dgm:pt modelId="{97E0D8D9-214F-4752-8E5E-9450375B769B}" type="pres">
      <dgm:prSet presAssocID="{47D92390-A116-4F85-A599-1D4B61D02332}" presName="parTx" presStyleLbl="revTx" presStyleIdx="1" presStyleCnt="3">
        <dgm:presLayoutVars>
          <dgm:chMax val="0"/>
          <dgm:chPref val="0"/>
        </dgm:presLayoutVars>
      </dgm:prSet>
      <dgm:spPr/>
    </dgm:pt>
    <dgm:pt modelId="{51E78102-CA21-46E3-B9F0-221DD48CB185}" type="pres">
      <dgm:prSet presAssocID="{9DC26CEF-D440-497E-BCC8-60344A0670AB}" presName="sibTrans" presStyleCnt="0"/>
      <dgm:spPr/>
    </dgm:pt>
    <dgm:pt modelId="{AE6227FC-615E-4129-B630-BFD3F7104597}" type="pres">
      <dgm:prSet presAssocID="{7863454B-A304-439D-B244-95A66970F17E}" presName="compNode" presStyleCnt="0"/>
      <dgm:spPr/>
    </dgm:pt>
    <dgm:pt modelId="{32259FEE-E11A-4775-8372-E4964CD4D803}" type="pres">
      <dgm:prSet presAssocID="{7863454B-A304-439D-B244-95A66970F17E}" presName="bgRect" presStyleLbl="bgShp" presStyleIdx="2" presStyleCnt="3"/>
      <dgm:spPr/>
    </dgm:pt>
    <dgm:pt modelId="{7896BCC1-BF5D-4565-82FC-E27CFFEEDA5F}" type="pres">
      <dgm:prSet presAssocID="{7863454B-A304-439D-B244-95A66970F1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36A41F4-29B4-4689-BE1E-046338F64DDC}" type="pres">
      <dgm:prSet presAssocID="{7863454B-A304-439D-B244-95A66970F17E}" presName="spaceRect" presStyleCnt="0"/>
      <dgm:spPr/>
    </dgm:pt>
    <dgm:pt modelId="{53709BAB-4276-45A8-AF53-7BA2051AA031}" type="pres">
      <dgm:prSet presAssocID="{7863454B-A304-439D-B244-95A66970F1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F99081A-38A9-4E04-AA55-497D18C6C1EB}" srcId="{BBEB6AEE-C194-427A-8702-9C629CE58D97}" destId="{7863454B-A304-439D-B244-95A66970F17E}" srcOrd="2" destOrd="0" parTransId="{7E795EF0-BCA3-45FC-AFC3-DAF24765FDE0}" sibTransId="{7E220246-CE38-43FF-A39E-97688D8C144F}"/>
    <dgm:cxn modelId="{FBE95D34-9ED5-429F-9C26-F561CB3F981A}" srcId="{BBEB6AEE-C194-427A-8702-9C629CE58D97}" destId="{47D92390-A116-4F85-A599-1D4B61D02332}" srcOrd="1" destOrd="0" parTransId="{FBD690DA-3160-43C8-B43D-DE82E8DF186D}" sibTransId="{9DC26CEF-D440-497E-BCC8-60344A0670AB}"/>
    <dgm:cxn modelId="{9F438A40-CE1F-455C-9152-89ACEE21AB2A}" type="presOf" srcId="{7863454B-A304-439D-B244-95A66970F17E}" destId="{53709BAB-4276-45A8-AF53-7BA2051AA031}" srcOrd="0" destOrd="0" presId="urn:microsoft.com/office/officeart/2018/2/layout/IconVerticalSolidList"/>
    <dgm:cxn modelId="{7B56B65C-48FF-47FB-8067-DA156E30F6D6}" type="presOf" srcId="{BBEB6AEE-C194-427A-8702-9C629CE58D97}" destId="{0F360DB1-0845-46F0-A83F-48176DF35C6C}" srcOrd="0" destOrd="0" presId="urn:microsoft.com/office/officeart/2018/2/layout/IconVerticalSolidList"/>
    <dgm:cxn modelId="{0DD7C09D-F73D-4A27-A9CA-B95A7A0CCF97}" srcId="{BBEB6AEE-C194-427A-8702-9C629CE58D97}" destId="{82D061B5-7757-428E-B2BE-CD16DEEA27F7}" srcOrd="0" destOrd="0" parTransId="{3446381E-2BA0-4128-8A30-BE01AA9D32BE}" sibTransId="{E39E98A2-B82C-49DF-82F0-AE7AEB7BD41B}"/>
    <dgm:cxn modelId="{902866BD-0DA0-420A-86E2-607317B9195A}" type="presOf" srcId="{47D92390-A116-4F85-A599-1D4B61D02332}" destId="{97E0D8D9-214F-4752-8E5E-9450375B769B}" srcOrd="0" destOrd="0" presId="urn:microsoft.com/office/officeart/2018/2/layout/IconVerticalSolidList"/>
    <dgm:cxn modelId="{D20C20DF-76B6-456F-A02F-D038A19D14B1}" type="presOf" srcId="{82D061B5-7757-428E-B2BE-CD16DEEA27F7}" destId="{E2851A0D-D344-40B4-B75E-31F32E3C4BF8}" srcOrd="0" destOrd="0" presId="urn:microsoft.com/office/officeart/2018/2/layout/IconVerticalSolidList"/>
    <dgm:cxn modelId="{23A8657D-F0F6-403C-90D1-30EB861A60EE}" type="presParOf" srcId="{0F360DB1-0845-46F0-A83F-48176DF35C6C}" destId="{0D18625F-06F8-46AA-9187-792C53952245}" srcOrd="0" destOrd="0" presId="urn:microsoft.com/office/officeart/2018/2/layout/IconVerticalSolidList"/>
    <dgm:cxn modelId="{C3375CD9-528C-4510-9359-337AAC237D0C}" type="presParOf" srcId="{0D18625F-06F8-46AA-9187-792C53952245}" destId="{BE7FAD05-AA4D-4B37-B945-20F746491C32}" srcOrd="0" destOrd="0" presId="urn:microsoft.com/office/officeart/2018/2/layout/IconVerticalSolidList"/>
    <dgm:cxn modelId="{89A10922-B00E-4526-AAC3-2462C12FBB72}" type="presParOf" srcId="{0D18625F-06F8-46AA-9187-792C53952245}" destId="{2C0392A4-743B-4044-BA73-C247E0DA47ED}" srcOrd="1" destOrd="0" presId="urn:microsoft.com/office/officeart/2018/2/layout/IconVerticalSolidList"/>
    <dgm:cxn modelId="{D09227A1-1D4F-4191-8D15-FAF0677776D7}" type="presParOf" srcId="{0D18625F-06F8-46AA-9187-792C53952245}" destId="{8BA296F4-5030-4EF4-84D2-A4ABE80A12B9}" srcOrd="2" destOrd="0" presId="urn:microsoft.com/office/officeart/2018/2/layout/IconVerticalSolidList"/>
    <dgm:cxn modelId="{1A1C1245-892E-49D1-81D0-DE789DBE3820}" type="presParOf" srcId="{0D18625F-06F8-46AA-9187-792C53952245}" destId="{E2851A0D-D344-40B4-B75E-31F32E3C4BF8}" srcOrd="3" destOrd="0" presId="urn:microsoft.com/office/officeart/2018/2/layout/IconVerticalSolidList"/>
    <dgm:cxn modelId="{F8E1667A-662F-41CB-B2A2-AA5D0E271692}" type="presParOf" srcId="{0F360DB1-0845-46F0-A83F-48176DF35C6C}" destId="{9D33E4BD-6E83-4FFE-884B-993608E59A6A}" srcOrd="1" destOrd="0" presId="urn:microsoft.com/office/officeart/2018/2/layout/IconVerticalSolidList"/>
    <dgm:cxn modelId="{C1DD302E-EBBC-4A4A-874C-611F41EA39C2}" type="presParOf" srcId="{0F360DB1-0845-46F0-A83F-48176DF35C6C}" destId="{1B56965A-53DA-4F34-B4D2-E9A78288DB68}" srcOrd="2" destOrd="0" presId="urn:microsoft.com/office/officeart/2018/2/layout/IconVerticalSolidList"/>
    <dgm:cxn modelId="{23E5CA40-2287-4142-BAF7-CA768CC98F25}" type="presParOf" srcId="{1B56965A-53DA-4F34-B4D2-E9A78288DB68}" destId="{539C3EEE-9075-44C6-8DDE-F15A2D46741C}" srcOrd="0" destOrd="0" presId="urn:microsoft.com/office/officeart/2018/2/layout/IconVerticalSolidList"/>
    <dgm:cxn modelId="{2299AD59-284E-4583-85A6-E97495DBA8F2}" type="presParOf" srcId="{1B56965A-53DA-4F34-B4D2-E9A78288DB68}" destId="{F7FEC024-0754-449C-97B7-B6359E9BDEA4}" srcOrd="1" destOrd="0" presId="urn:microsoft.com/office/officeart/2018/2/layout/IconVerticalSolidList"/>
    <dgm:cxn modelId="{24E468DA-1B70-4ACC-97D5-92175F7004F3}" type="presParOf" srcId="{1B56965A-53DA-4F34-B4D2-E9A78288DB68}" destId="{AE31B715-0DC3-43C4-8BFA-3603BC171936}" srcOrd="2" destOrd="0" presId="urn:microsoft.com/office/officeart/2018/2/layout/IconVerticalSolidList"/>
    <dgm:cxn modelId="{EC12C488-D661-4B44-B77E-5424359C1CC2}" type="presParOf" srcId="{1B56965A-53DA-4F34-B4D2-E9A78288DB68}" destId="{97E0D8D9-214F-4752-8E5E-9450375B769B}" srcOrd="3" destOrd="0" presId="urn:microsoft.com/office/officeart/2018/2/layout/IconVerticalSolidList"/>
    <dgm:cxn modelId="{AAC97571-12F2-4AEC-BF63-74B1A4D57228}" type="presParOf" srcId="{0F360DB1-0845-46F0-A83F-48176DF35C6C}" destId="{51E78102-CA21-46E3-B9F0-221DD48CB185}" srcOrd="3" destOrd="0" presId="urn:microsoft.com/office/officeart/2018/2/layout/IconVerticalSolidList"/>
    <dgm:cxn modelId="{E6E51A64-3150-4F43-8FB8-7D39E10264D5}" type="presParOf" srcId="{0F360DB1-0845-46F0-A83F-48176DF35C6C}" destId="{AE6227FC-615E-4129-B630-BFD3F7104597}" srcOrd="4" destOrd="0" presId="urn:microsoft.com/office/officeart/2018/2/layout/IconVerticalSolidList"/>
    <dgm:cxn modelId="{902320D7-75C4-413C-9C69-55A47C34F9AD}" type="presParOf" srcId="{AE6227FC-615E-4129-B630-BFD3F7104597}" destId="{32259FEE-E11A-4775-8372-E4964CD4D803}" srcOrd="0" destOrd="0" presId="urn:microsoft.com/office/officeart/2018/2/layout/IconVerticalSolidList"/>
    <dgm:cxn modelId="{6FE4EB38-A9F3-4434-B8FB-E9525122AD28}" type="presParOf" srcId="{AE6227FC-615E-4129-B630-BFD3F7104597}" destId="{7896BCC1-BF5D-4565-82FC-E27CFFEEDA5F}" srcOrd="1" destOrd="0" presId="urn:microsoft.com/office/officeart/2018/2/layout/IconVerticalSolidList"/>
    <dgm:cxn modelId="{0DCAD604-0BDF-40DD-BD3F-1E0B272F68BF}" type="presParOf" srcId="{AE6227FC-615E-4129-B630-BFD3F7104597}" destId="{136A41F4-29B4-4689-BE1E-046338F64DDC}" srcOrd="2" destOrd="0" presId="urn:microsoft.com/office/officeart/2018/2/layout/IconVerticalSolidList"/>
    <dgm:cxn modelId="{56FF30D0-4009-463A-96C9-3B7BF71C0852}" type="presParOf" srcId="{AE6227FC-615E-4129-B630-BFD3F7104597}" destId="{53709BAB-4276-45A8-AF53-7BA2051AA03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8C05C-E38E-4644-A2D1-E5A8FE2E38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EE0DC7-7A01-43DF-8BAC-91F313303124}">
      <dgm:prSet/>
      <dgm:spPr/>
      <dgm:t>
        <a:bodyPr/>
        <a:lstStyle/>
        <a:p>
          <a:pPr>
            <a:defRPr cap="all"/>
          </a:pPr>
          <a:r>
            <a:rPr lang="en-GB" b="0" i="0"/>
            <a:t>Any questions?</a:t>
          </a:r>
          <a:endParaRPr lang="en-US"/>
        </a:p>
      </dgm:t>
    </dgm:pt>
    <dgm:pt modelId="{D1A0361B-F394-4818-8E22-AABE5830793B}" type="parTrans" cxnId="{15BAF872-E72D-40F7-A55A-F8EFB5CC8327}">
      <dgm:prSet/>
      <dgm:spPr/>
      <dgm:t>
        <a:bodyPr/>
        <a:lstStyle/>
        <a:p>
          <a:endParaRPr lang="en-US"/>
        </a:p>
      </dgm:t>
    </dgm:pt>
    <dgm:pt modelId="{61A66192-A1AC-4532-A487-A3C4A91A05F0}" type="sibTrans" cxnId="{15BAF872-E72D-40F7-A55A-F8EFB5CC8327}">
      <dgm:prSet/>
      <dgm:spPr/>
      <dgm:t>
        <a:bodyPr/>
        <a:lstStyle/>
        <a:p>
          <a:endParaRPr lang="en-US"/>
        </a:p>
      </dgm:t>
    </dgm:pt>
    <dgm:pt modelId="{16EA4A84-1A62-4C11-9055-C38A3BC4015A}">
      <dgm:prSet/>
      <dgm:spPr/>
      <dgm:t>
        <a:bodyPr/>
        <a:lstStyle/>
        <a:p>
          <a:pPr>
            <a:defRPr cap="all"/>
          </a:pPr>
          <a:r>
            <a:rPr lang="en-GB" b="0" i="0" dirty="0"/>
            <a:t>Thank you for your time</a:t>
          </a:r>
          <a:endParaRPr lang="en-US" dirty="0"/>
        </a:p>
      </dgm:t>
    </dgm:pt>
    <dgm:pt modelId="{B3FA3A36-873B-4376-9EA2-0E16B2A27504}" type="parTrans" cxnId="{92219985-D24D-40C3-B0D2-93DB3B636718}">
      <dgm:prSet/>
      <dgm:spPr/>
      <dgm:t>
        <a:bodyPr/>
        <a:lstStyle/>
        <a:p>
          <a:endParaRPr lang="en-US"/>
        </a:p>
      </dgm:t>
    </dgm:pt>
    <dgm:pt modelId="{796DBAE9-F42A-49ED-ACDD-4099E6A4C98D}" type="sibTrans" cxnId="{92219985-D24D-40C3-B0D2-93DB3B636718}">
      <dgm:prSet/>
      <dgm:spPr/>
      <dgm:t>
        <a:bodyPr/>
        <a:lstStyle/>
        <a:p>
          <a:endParaRPr lang="en-US"/>
        </a:p>
      </dgm:t>
    </dgm:pt>
    <dgm:pt modelId="{FA17CF8C-EA79-450F-AB77-62791BEF1F8F}" type="pres">
      <dgm:prSet presAssocID="{89F8C05C-E38E-4644-A2D1-E5A8FE2E384B}" presName="root" presStyleCnt="0">
        <dgm:presLayoutVars>
          <dgm:dir/>
          <dgm:resizeHandles val="exact"/>
        </dgm:presLayoutVars>
      </dgm:prSet>
      <dgm:spPr/>
    </dgm:pt>
    <dgm:pt modelId="{392E0426-AD0A-4E24-BACB-87C12AFD71D7}" type="pres">
      <dgm:prSet presAssocID="{C2EE0DC7-7A01-43DF-8BAC-91F313303124}" presName="compNode" presStyleCnt="0"/>
      <dgm:spPr/>
    </dgm:pt>
    <dgm:pt modelId="{DB9C4C78-ACCB-46E8-8192-DBDC36C39140}" type="pres">
      <dgm:prSet presAssocID="{C2EE0DC7-7A01-43DF-8BAC-91F313303124}" presName="iconBgRect" presStyleLbl="bgShp" presStyleIdx="0" presStyleCnt="2"/>
      <dgm:spPr/>
    </dgm:pt>
    <dgm:pt modelId="{DC0C28FD-08DE-4C5C-8DC6-50AB11C6596A}" type="pres">
      <dgm:prSet presAssocID="{C2EE0DC7-7A01-43DF-8BAC-91F3133031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0FBEE54-D38C-4DE3-A106-EB6FB2DB778C}" type="pres">
      <dgm:prSet presAssocID="{C2EE0DC7-7A01-43DF-8BAC-91F313303124}" presName="spaceRect" presStyleCnt="0"/>
      <dgm:spPr/>
    </dgm:pt>
    <dgm:pt modelId="{5E02F206-162C-4BC9-8A83-23D657E80F66}" type="pres">
      <dgm:prSet presAssocID="{C2EE0DC7-7A01-43DF-8BAC-91F313303124}" presName="textRect" presStyleLbl="revTx" presStyleIdx="0" presStyleCnt="2">
        <dgm:presLayoutVars>
          <dgm:chMax val="1"/>
          <dgm:chPref val="1"/>
        </dgm:presLayoutVars>
      </dgm:prSet>
      <dgm:spPr/>
    </dgm:pt>
    <dgm:pt modelId="{A22FE9B0-ECC4-45F7-A674-5649B8D4A3A0}" type="pres">
      <dgm:prSet presAssocID="{61A66192-A1AC-4532-A487-A3C4A91A05F0}" presName="sibTrans" presStyleCnt="0"/>
      <dgm:spPr/>
    </dgm:pt>
    <dgm:pt modelId="{ADC8A33B-2303-451E-AE6E-B7937533324E}" type="pres">
      <dgm:prSet presAssocID="{16EA4A84-1A62-4C11-9055-C38A3BC4015A}" presName="compNode" presStyleCnt="0"/>
      <dgm:spPr/>
    </dgm:pt>
    <dgm:pt modelId="{D6DC6CAD-4903-4596-97F1-E6B3161CE714}" type="pres">
      <dgm:prSet presAssocID="{16EA4A84-1A62-4C11-9055-C38A3BC4015A}" presName="iconBgRect" presStyleLbl="bgShp" presStyleIdx="1" presStyleCnt="2"/>
      <dgm:spPr/>
    </dgm:pt>
    <dgm:pt modelId="{239570EC-7E4C-4C59-B054-9F2542F9A772}" type="pres">
      <dgm:prSet presAssocID="{16EA4A84-1A62-4C11-9055-C38A3BC401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605D8C3-0BA5-4800-812A-5634297C09C5}" type="pres">
      <dgm:prSet presAssocID="{16EA4A84-1A62-4C11-9055-C38A3BC4015A}" presName="spaceRect" presStyleCnt="0"/>
      <dgm:spPr/>
    </dgm:pt>
    <dgm:pt modelId="{EFBE2019-0432-44C4-8934-723447A256A8}" type="pres">
      <dgm:prSet presAssocID="{16EA4A84-1A62-4C11-9055-C38A3BC4015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0C7349-7E4F-4DEB-B801-9A5B4BB66732}" type="presOf" srcId="{16EA4A84-1A62-4C11-9055-C38A3BC4015A}" destId="{EFBE2019-0432-44C4-8934-723447A256A8}" srcOrd="0" destOrd="0" presId="urn:microsoft.com/office/officeart/2018/5/layout/IconCircleLabelList"/>
    <dgm:cxn modelId="{15BAF872-E72D-40F7-A55A-F8EFB5CC8327}" srcId="{89F8C05C-E38E-4644-A2D1-E5A8FE2E384B}" destId="{C2EE0DC7-7A01-43DF-8BAC-91F313303124}" srcOrd="0" destOrd="0" parTransId="{D1A0361B-F394-4818-8E22-AABE5830793B}" sibTransId="{61A66192-A1AC-4532-A487-A3C4A91A05F0}"/>
    <dgm:cxn modelId="{92219985-D24D-40C3-B0D2-93DB3B636718}" srcId="{89F8C05C-E38E-4644-A2D1-E5A8FE2E384B}" destId="{16EA4A84-1A62-4C11-9055-C38A3BC4015A}" srcOrd="1" destOrd="0" parTransId="{B3FA3A36-873B-4376-9EA2-0E16B2A27504}" sibTransId="{796DBAE9-F42A-49ED-ACDD-4099E6A4C98D}"/>
    <dgm:cxn modelId="{7A68BBE6-4984-4A03-91F2-D1443B90B725}" type="presOf" srcId="{C2EE0DC7-7A01-43DF-8BAC-91F313303124}" destId="{5E02F206-162C-4BC9-8A83-23D657E80F66}" srcOrd="0" destOrd="0" presId="urn:microsoft.com/office/officeart/2018/5/layout/IconCircleLabelList"/>
    <dgm:cxn modelId="{4EEB75F9-2621-4E84-B651-F018A2F9C12D}" type="presOf" srcId="{89F8C05C-E38E-4644-A2D1-E5A8FE2E384B}" destId="{FA17CF8C-EA79-450F-AB77-62791BEF1F8F}" srcOrd="0" destOrd="0" presId="urn:microsoft.com/office/officeart/2018/5/layout/IconCircleLabelList"/>
    <dgm:cxn modelId="{B0ADF4EF-581D-4BFD-9E25-4F5126DC304A}" type="presParOf" srcId="{FA17CF8C-EA79-450F-AB77-62791BEF1F8F}" destId="{392E0426-AD0A-4E24-BACB-87C12AFD71D7}" srcOrd="0" destOrd="0" presId="urn:microsoft.com/office/officeart/2018/5/layout/IconCircleLabelList"/>
    <dgm:cxn modelId="{6B0ABF7A-4EAA-40F5-AEB3-9559B584D0B7}" type="presParOf" srcId="{392E0426-AD0A-4E24-BACB-87C12AFD71D7}" destId="{DB9C4C78-ACCB-46E8-8192-DBDC36C39140}" srcOrd="0" destOrd="0" presId="urn:microsoft.com/office/officeart/2018/5/layout/IconCircleLabelList"/>
    <dgm:cxn modelId="{39C60BB2-7A20-423B-8B1C-ED1E15A9CA92}" type="presParOf" srcId="{392E0426-AD0A-4E24-BACB-87C12AFD71D7}" destId="{DC0C28FD-08DE-4C5C-8DC6-50AB11C6596A}" srcOrd="1" destOrd="0" presId="urn:microsoft.com/office/officeart/2018/5/layout/IconCircleLabelList"/>
    <dgm:cxn modelId="{FE0655EB-CE1A-417E-A1C6-E0A3F947DE7B}" type="presParOf" srcId="{392E0426-AD0A-4E24-BACB-87C12AFD71D7}" destId="{50FBEE54-D38C-4DE3-A106-EB6FB2DB778C}" srcOrd="2" destOrd="0" presId="urn:microsoft.com/office/officeart/2018/5/layout/IconCircleLabelList"/>
    <dgm:cxn modelId="{DC96F07A-961E-4B3B-A4E4-A00BDB356C3D}" type="presParOf" srcId="{392E0426-AD0A-4E24-BACB-87C12AFD71D7}" destId="{5E02F206-162C-4BC9-8A83-23D657E80F66}" srcOrd="3" destOrd="0" presId="urn:microsoft.com/office/officeart/2018/5/layout/IconCircleLabelList"/>
    <dgm:cxn modelId="{E2A068D3-4488-471E-BDD2-F130F8F48042}" type="presParOf" srcId="{FA17CF8C-EA79-450F-AB77-62791BEF1F8F}" destId="{A22FE9B0-ECC4-45F7-A674-5649B8D4A3A0}" srcOrd="1" destOrd="0" presId="urn:microsoft.com/office/officeart/2018/5/layout/IconCircleLabelList"/>
    <dgm:cxn modelId="{D6E869DA-20DA-4EDE-AB64-5491862D208E}" type="presParOf" srcId="{FA17CF8C-EA79-450F-AB77-62791BEF1F8F}" destId="{ADC8A33B-2303-451E-AE6E-B7937533324E}" srcOrd="2" destOrd="0" presId="urn:microsoft.com/office/officeart/2018/5/layout/IconCircleLabelList"/>
    <dgm:cxn modelId="{6D01A000-AA32-4543-B4CD-00BD013086EF}" type="presParOf" srcId="{ADC8A33B-2303-451E-AE6E-B7937533324E}" destId="{D6DC6CAD-4903-4596-97F1-E6B3161CE714}" srcOrd="0" destOrd="0" presId="urn:microsoft.com/office/officeart/2018/5/layout/IconCircleLabelList"/>
    <dgm:cxn modelId="{80D1B54C-367D-472D-8ED5-55609ABFE585}" type="presParOf" srcId="{ADC8A33B-2303-451E-AE6E-B7937533324E}" destId="{239570EC-7E4C-4C59-B054-9F2542F9A772}" srcOrd="1" destOrd="0" presId="urn:microsoft.com/office/officeart/2018/5/layout/IconCircleLabelList"/>
    <dgm:cxn modelId="{0A4D7E5F-1A99-455E-8950-7ED6AE12BCEA}" type="presParOf" srcId="{ADC8A33B-2303-451E-AE6E-B7937533324E}" destId="{D605D8C3-0BA5-4800-812A-5634297C09C5}" srcOrd="2" destOrd="0" presId="urn:microsoft.com/office/officeart/2018/5/layout/IconCircleLabelList"/>
    <dgm:cxn modelId="{750BC5D8-6A7E-4C94-9121-956307464182}" type="presParOf" srcId="{ADC8A33B-2303-451E-AE6E-B7937533324E}" destId="{EFBE2019-0432-44C4-8934-723447A256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3E0CD-8AAE-40FD-85AA-3FF054E99315}">
      <dsp:nvSpPr>
        <dsp:cNvPr id="0" name=""/>
        <dsp:cNvSpPr/>
      </dsp:nvSpPr>
      <dsp:spPr>
        <a:xfrm>
          <a:off x="0" y="696626"/>
          <a:ext cx="6391275" cy="9136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/>
            <a:t>Diane McNeely – Entity Specialist</a:t>
          </a:r>
          <a:endParaRPr lang="en-US" sz="2300" kern="1200"/>
        </a:p>
      </dsp:txBody>
      <dsp:txXfrm>
        <a:off x="44602" y="741228"/>
        <a:ext cx="6302071" cy="824474"/>
      </dsp:txXfrm>
    </dsp:sp>
    <dsp:sp modelId="{0797DD7C-578A-4664-A183-EAB7F75346EF}">
      <dsp:nvSpPr>
        <dsp:cNvPr id="0" name=""/>
        <dsp:cNvSpPr/>
      </dsp:nvSpPr>
      <dsp:spPr>
        <a:xfrm>
          <a:off x="0" y="1676544"/>
          <a:ext cx="6391275" cy="913678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/>
            <a:t>Jamie  Calderwood – Relationship Management and Normalization Strategist</a:t>
          </a:r>
          <a:endParaRPr lang="en-US" sz="2300" kern="1200"/>
        </a:p>
      </dsp:txBody>
      <dsp:txXfrm>
        <a:off x="44602" y="1721146"/>
        <a:ext cx="6302071" cy="824474"/>
      </dsp:txXfrm>
    </dsp:sp>
    <dsp:sp modelId="{DA3A5AF2-2AEA-49AB-BFF5-A858B8D94671}">
      <dsp:nvSpPr>
        <dsp:cNvPr id="0" name=""/>
        <dsp:cNvSpPr/>
      </dsp:nvSpPr>
      <dsp:spPr>
        <a:xfrm>
          <a:off x="0" y="2656463"/>
          <a:ext cx="6391275" cy="913678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/>
            <a:t>Robert Lothian – Recursive Relationship and Arc Consultant</a:t>
          </a:r>
          <a:endParaRPr lang="en-US" sz="2300" kern="1200"/>
        </a:p>
      </dsp:txBody>
      <dsp:txXfrm>
        <a:off x="44602" y="2701065"/>
        <a:ext cx="6302071" cy="824474"/>
      </dsp:txXfrm>
    </dsp:sp>
    <dsp:sp modelId="{DBFB6F94-D141-4B55-B30F-C5FC4A9B8405}">
      <dsp:nvSpPr>
        <dsp:cNvPr id="0" name=""/>
        <dsp:cNvSpPr/>
      </dsp:nvSpPr>
      <dsp:spPr>
        <a:xfrm>
          <a:off x="0" y="3636382"/>
          <a:ext cx="6391275" cy="913678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kern="1200"/>
            <a:t>Neil Kirker – Historical Data and Data Mapping Guru</a:t>
          </a:r>
          <a:endParaRPr lang="en-US" sz="2300" kern="1200"/>
        </a:p>
      </dsp:txBody>
      <dsp:txXfrm>
        <a:off x="44602" y="3680984"/>
        <a:ext cx="6302071" cy="82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DEF1F-D456-4A33-9F75-CF18DFC4A08E}">
      <dsp:nvSpPr>
        <dsp:cNvPr id="0" name=""/>
        <dsp:cNvSpPr/>
      </dsp:nvSpPr>
      <dsp:spPr>
        <a:xfrm>
          <a:off x="0" y="87829"/>
          <a:ext cx="6391275" cy="12202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Track health claims</a:t>
          </a:r>
          <a:endParaRPr lang="en-US" sz="2200" kern="1200"/>
        </a:p>
      </dsp:txBody>
      <dsp:txXfrm>
        <a:off x="59567" y="147396"/>
        <a:ext cx="6272141" cy="1101102"/>
      </dsp:txXfrm>
    </dsp:sp>
    <dsp:sp modelId="{1F00A431-A194-4989-B9D8-CD845B6352C4}">
      <dsp:nvSpPr>
        <dsp:cNvPr id="0" name=""/>
        <dsp:cNvSpPr/>
      </dsp:nvSpPr>
      <dsp:spPr>
        <a:xfrm>
          <a:off x="0" y="1371426"/>
          <a:ext cx="6391275" cy="1220236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Keep detailed information on patients, doctors, visitations to doctors, drug prescriptions</a:t>
          </a:r>
          <a:endParaRPr lang="en-US" sz="2200" kern="1200"/>
        </a:p>
      </dsp:txBody>
      <dsp:txXfrm>
        <a:off x="59567" y="1430993"/>
        <a:ext cx="6272141" cy="1101102"/>
      </dsp:txXfrm>
    </dsp:sp>
    <dsp:sp modelId="{B2677B9F-9A06-4628-B4A5-768F7591FAAA}">
      <dsp:nvSpPr>
        <dsp:cNvPr id="0" name=""/>
        <dsp:cNvSpPr/>
      </dsp:nvSpPr>
      <dsp:spPr>
        <a:xfrm>
          <a:off x="0" y="2655023"/>
          <a:ext cx="6391275" cy="1220236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Needs to be easily maintained and updated</a:t>
          </a:r>
          <a:endParaRPr lang="en-US" sz="2200" kern="1200"/>
        </a:p>
      </dsp:txBody>
      <dsp:txXfrm>
        <a:off x="59567" y="2714590"/>
        <a:ext cx="6272141" cy="1101102"/>
      </dsp:txXfrm>
    </dsp:sp>
    <dsp:sp modelId="{C145882F-0C17-4EDD-A2B1-58BBCFF0BA88}">
      <dsp:nvSpPr>
        <dsp:cNvPr id="0" name=""/>
        <dsp:cNvSpPr/>
      </dsp:nvSpPr>
      <dsp:spPr>
        <a:xfrm>
          <a:off x="0" y="3938620"/>
          <a:ext cx="6391275" cy="1220236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Be able to be further expanded on</a:t>
          </a:r>
          <a:endParaRPr lang="en-US" sz="2200" kern="1200"/>
        </a:p>
      </dsp:txBody>
      <dsp:txXfrm>
        <a:off x="59567" y="3998187"/>
        <a:ext cx="6272141" cy="1101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FAD05-AA4D-4B37-B945-20F746491C32}">
      <dsp:nvSpPr>
        <dsp:cNvPr id="0" name=""/>
        <dsp:cNvSpPr/>
      </dsp:nvSpPr>
      <dsp:spPr>
        <a:xfrm>
          <a:off x="0" y="601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392A4-743B-4044-BA73-C247E0DA47ED}">
      <dsp:nvSpPr>
        <dsp:cNvPr id="0" name=""/>
        <dsp:cNvSpPr/>
      </dsp:nvSpPr>
      <dsp:spPr>
        <a:xfrm>
          <a:off x="425878" y="317371"/>
          <a:ext cx="774325" cy="774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51A0D-D344-40B4-B75E-31F32E3C4BF8}">
      <dsp:nvSpPr>
        <dsp:cNvPr id="0" name=""/>
        <dsp:cNvSpPr/>
      </dsp:nvSpPr>
      <dsp:spPr>
        <a:xfrm>
          <a:off x="1626083" y="601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Database will be need to be able to track trends</a:t>
          </a:r>
          <a:endParaRPr lang="en-US" sz="2500" kern="1200" dirty="0"/>
        </a:p>
      </dsp:txBody>
      <dsp:txXfrm>
        <a:off x="1626083" y="601"/>
        <a:ext cx="4490711" cy="1407864"/>
      </dsp:txXfrm>
    </dsp:sp>
    <dsp:sp modelId="{539C3EEE-9075-44C6-8DDE-F15A2D46741C}">
      <dsp:nvSpPr>
        <dsp:cNvPr id="0" name=""/>
        <dsp:cNvSpPr/>
      </dsp:nvSpPr>
      <dsp:spPr>
        <a:xfrm>
          <a:off x="0" y="1760431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EC024-0754-449C-97B7-B6359E9BDEA4}">
      <dsp:nvSpPr>
        <dsp:cNvPr id="0" name=""/>
        <dsp:cNvSpPr/>
      </dsp:nvSpPr>
      <dsp:spPr>
        <a:xfrm>
          <a:off x="425878" y="2077201"/>
          <a:ext cx="774325" cy="774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0D8D9-214F-4752-8E5E-9450375B769B}">
      <dsp:nvSpPr>
        <dsp:cNvPr id="0" name=""/>
        <dsp:cNvSpPr/>
      </dsp:nvSpPr>
      <dsp:spPr>
        <a:xfrm>
          <a:off x="1626083" y="1760431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It will need to be easily translated into multiple languages</a:t>
          </a:r>
          <a:endParaRPr lang="en-US" sz="2500" kern="1200" dirty="0"/>
        </a:p>
      </dsp:txBody>
      <dsp:txXfrm>
        <a:off x="1626083" y="1760431"/>
        <a:ext cx="4490711" cy="1407864"/>
      </dsp:txXfrm>
    </dsp:sp>
    <dsp:sp modelId="{32259FEE-E11A-4775-8372-E4964CD4D803}">
      <dsp:nvSpPr>
        <dsp:cNvPr id="0" name=""/>
        <dsp:cNvSpPr/>
      </dsp:nvSpPr>
      <dsp:spPr>
        <a:xfrm>
          <a:off x="0" y="3520262"/>
          <a:ext cx="6116795" cy="1407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6BCC1-BF5D-4565-82FC-E27CFFEEDA5F}">
      <dsp:nvSpPr>
        <dsp:cNvPr id="0" name=""/>
        <dsp:cNvSpPr/>
      </dsp:nvSpPr>
      <dsp:spPr>
        <a:xfrm>
          <a:off x="425878" y="3837031"/>
          <a:ext cx="774325" cy="774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09BAB-4276-45A8-AF53-7BA2051AA031}">
      <dsp:nvSpPr>
        <dsp:cNvPr id="0" name=""/>
        <dsp:cNvSpPr/>
      </dsp:nvSpPr>
      <dsp:spPr>
        <a:xfrm>
          <a:off x="1626083" y="3520262"/>
          <a:ext cx="4490711" cy="1407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99" tIns="148999" rIns="148999" bIns="1489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Will be iterated upon and updated along with changing business needs </a:t>
          </a:r>
          <a:endParaRPr lang="en-US" sz="2500" kern="1200" dirty="0"/>
        </a:p>
      </dsp:txBody>
      <dsp:txXfrm>
        <a:off x="1626083" y="3520262"/>
        <a:ext cx="4490711" cy="14078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C4C78-ACCB-46E8-8192-DBDC36C39140}">
      <dsp:nvSpPr>
        <dsp:cNvPr id="0" name=""/>
        <dsp:cNvSpPr/>
      </dsp:nvSpPr>
      <dsp:spPr>
        <a:xfrm>
          <a:off x="1800504" y="1341"/>
          <a:ext cx="2058750" cy="20587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C28FD-08DE-4C5C-8DC6-50AB11C6596A}">
      <dsp:nvSpPr>
        <dsp:cNvPr id="0" name=""/>
        <dsp:cNvSpPr/>
      </dsp:nvSpPr>
      <dsp:spPr>
        <a:xfrm>
          <a:off x="2239254" y="440091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2F206-162C-4BC9-8A83-23D657E80F66}">
      <dsp:nvSpPr>
        <dsp:cNvPr id="0" name=""/>
        <dsp:cNvSpPr/>
      </dsp:nvSpPr>
      <dsp:spPr>
        <a:xfrm>
          <a:off x="1142379" y="2701341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b="0" i="0" kern="1200"/>
            <a:t>Any questions?</a:t>
          </a:r>
          <a:endParaRPr lang="en-US" sz="2500" kern="1200"/>
        </a:p>
      </dsp:txBody>
      <dsp:txXfrm>
        <a:off x="1142379" y="2701341"/>
        <a:ext cx="3375000" cy="720000"/>
      </dsp:txXfrm>
    </dsp:sp>
    <dsp:sp modelId="{D6DC6CAD-4903-4596-97F1-E6B3161CE714}">
      <dsp:nvSpPr>
        <dsp:cNvPr id="0" name=""/>
        <dsp:cNvSpPr/>
      </dsp:nvSpPr>
      <dsp:spPr>
        <a:xfrm>
          <a:off x="5766129" y="1341"/>
          <a:ext cx="2058750" cy="2058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570EC-7E4C-4C59-B054-9F2542F9A772}">
      <dsp:nvSpPr>
        <dsp:cNvPr id="0" name=""/>
        <dsp:cNvSpPr/>
      </dsp:nvSpPr>
      <dsp:spPr>
        <a:xfrm>
          <a:off x="6204879" y="440091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E2019-0432-44C4-8934-723447A256A8}">
      <dsp:nvSpPr>
        <dsp:cNvPr id="0" name=""/>
        <dsp:cNvSpPr/>
      </dsp:nvSpPr>
      <dsp:spPr>
        <a:xfrm>
          <a:off x="5108004" y="2701341"/>
          <a:ext cx="33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b="0" i="0" kern="1200" dirty="0"/>
            <a:t>Thank you for your time</a:t>
          </a:r>
          <a:endParaRPr lang="en-US" sz="2500" kern="1200" dirty="0"/>
        </a:p>
      </dsp:txBody>
      <dsp:txXfrm>
        <a:off x="5108004" y="2701341"/>
        <a:ext cx="3375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7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6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634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219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90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94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057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362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54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55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22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9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028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40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3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45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5EB458-1F14-4055-B028-4E53391EE250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115149E-3FC6-46F9-9D0F-4379C4F07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81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DBA2-203B-4D9F-909D-3BDE17328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NJDR Database 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086B2-129A-46D6-AA5E-432F1FCDE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HealthOne</a:t>
            </a:r>
            <a:r>
              <a:rPr lang="en-GB" dirty="0"/>
              <a:t> Medical Database</a:t>
            </a:r>
          </a:p>
        </p:txBody>
      </p:sp>
    </p:spTree>
    <p:extLst>
      <p:ext uri="{BB962C8B-B14F-4D97-AF65-F5344CB8AC3E}">
        <p14:creationId xmlns:p14="http://schemas.microsoft.com/office/powerpoint/2010/main" val="235360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E25C3D-2C12-4878-9E83-1020F33F9AF7}"/>
              </a:ext>
            </a:extLst>
          </p:cNvPr>
          <p:cNvGrpSpPr/>
          <p:nvPr/>
        </p:nvGrpSpPr>
        <p:grpSpPr>
          <a:xfrm>
            <a:off x="2246765" y="2293883"/>
            <a:ext cx="7776033" cy="3743185"/>
            <a:chOff x="2682240" y="692369"/>
            <a:chExt cx="8000875" cy="4331994"/>
          </a:xfrm>
          <a:solidFill>
            <a:srgbClr val="00B0F0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FEB862B-4F7E-4628-A32E-AEF5C199CBF3}"/>
                </a:ext>
              </a:extLst>
            </p:cNvPr>
            <p:cNvSpPr/>
            <p:nvPr/>
          </p:nvSpPr>
          <p:spPr>
            <a:xfrm>
              <a:off x="2682240" y="692369"/>
              <a:ext cx="8000875" cy="4331994"/>
            </a:xfrm>
            <a:prstGeom prst="roundRect">
              <a:avLst/>
            </a:pr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644F9-DAC2-417B-B9C0-EF2128B5418E}"/>
                </a:ext>
              </a:extLst>
            </p:cNvPr>
            <p:cNvSpPr txBox="1"/>
            <p:nvPr/>
          </p:nvSpPr>
          <p:spPr>
            <a:xfrm>
              <a:off x="2913545" y="2346803"/>
              <a:ext cx="1558850" cy="23508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 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visit_id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 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doctor_id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 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patient_id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 </a:t>
              </a:r>
              <a:r>
                <a:rPr lang="en-GB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hospital_id</a:t>
              </a:r>
              <a:br>
                <a:rPr lang="en-GB" dirty="0"/>
              </a:br>
              <a:r>
                <a: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 date</a:t>
              </a:r>
              <a:endParaRPr lang="en-GB" dirty="0"/>
            </a:p>
            <a:p>
              <a:endParaRPr lang="en-GB" dirty="0"/>
            </a:p>
            <a:p>
              <a:endParaRPr lang="en-GB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E76FF0-8CD0-47F7-9289-399173B7A2C3}"/>
                </a:ext>
              </a:extLst>
            </p:cNvPr>
            <p:cNvCxnSpPr/>
            <p:nvPr/>
          </p:nvCxnSpPr>
          <p:spPr>
            <a:xfrm>
              <a:off x="2682240" y="1362199"/>
              <a:ext cx="8000875" cy="0"/>
            </a:xfrm>
            <a:prstGeom prst="line">
              <a:avLst/>
            </a:prstGeom>
            <a:grpFill/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4900DF-9ED9-4F57-A42A-E17CD156D5A9}"/>
                </a:ext>
              </a:extLst>
            </p:cNvPr>
            <p:cNvSpPr txBox="1"/>
            <p:nvPr/>
          </p:nvSpPr>
          <p:spPr>
            <a:xfrm>
              <a:off x="6353840" y="784296"/>
              <a:ext cx="1581120" cy="5342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VISIT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80A1848-EE78-4519-861B-75B5180A2EA0}"/>
                </a:ext>
              </a:extLst>
            </p:cNvPr>
            <p:cNvGrpSpPr/>
            <p:nvPr/>
          </p:nvGrpSpPr>
          <p:grpSpPr>
            <a:xfrm>
              <a:off x="7934960" y="2879263"/>
              <a:ext cx="2519680" cy="1709476"/>
              <a:chOff x="294640" y="3039207"/>
              <a:chExt cx="1930400" cy="842639"/>
            </a:xfrm>
            <a:grpFill/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989ADD1-C778-4BF2-9E1B-AC1A3E744BB3}"/>
                  </a:ext>
                </a:extLst>
              </p:cNvPr>
              <p:cNvSpPr/>
              <p:nvPr/>
            </p:nvSpPr>
            <p:spPr>
              <a:xfrm>
                <a:off x="294640" y="3039207"/>
                <a:ext cx="1930400" cy="842639"/>
              </a:xfrm>
              <a:prstGeom prst="round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2177A8-2989-489A-ACA1-A56DD92C4415}"/>
                  </a:ext>
                </a:extLst>
              </p:cNvPr>
              <p:cNvSpPr txBox="1"/>
              <p:nvPr/>
            </p:nvSpPr>
            <p:spPr>
              <a:xfrm>
                <a:off x="751840" y="3244334"/>
                <a:ext cx="1016000" cy="31859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endParaRPr lang="en-GB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endParaRPr>
              </a:p>
              <a:p>
                <a:r>
                  <a:rPr lang="en-GB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    Other</a:t>
                </a:r>
                <a:endParaRPr lang="en-GB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F96BA94-9A01-478B-A461-D25619CFA798}"/>
                </a:ext>
              </a:extLst>
            </p:cNvPr>
            <p:cNvGrpSpPr/>
            <p:nvPr/>
          </p:nvGrpSpPr>
          <p:grpSpPr>
            <a:xfrm>
              <a:off x="4765773" y="2858366"/>
              <a:ext cx="2702560" cy="1730373"/>
              <a:chOff x="502920" y="4909034"/>
              <a:chExt cx="2702560" cy="1730373"/>
            </a:xfrm>
            <a:grpFill/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F1D1FA4-29C8-4D1F-B8B1-F8F99139FF91}"/>
                  </a:ext>
                </a:extLst>
              </p:cNvPr>
              <p:cNvGrpSpPr/>
              <p:nvPr/>
            </p:nvGrpSpPr>
            <p:grpSpPr>
              <a:xfrm>
                <a:off x="502920" y="4909034"/>
                <a:ext cx="2702560" cy="1730373"/>
                <a:chOff x="7110923" y="4476760"/>
                <a:chExt cx="2702560" cy="1730373"/>
              </a:xfrm>
              <a:grpFill/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75CA0335-0407-485E-8380-78409938B460}"/>
                    </a:ext>
                  </a:extLst>
                </p:cNvPr>
                <p:cNvSpPr/>
                <p:nvPr/>
              </p:nvSpPr>
              <p:spPr>
                <a:xfrm>
                  <a:off x="7110923" y="4476760"/>
                  <a:ext cx="2702560" cy="1730373"/>
                </a:xfrm>
                <a:prstGeom prst="roundRect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54DDCE4-732B-4A8D-97A1-8A1AC06D9436}"/>
                    </a:ext>
                  </a:extLst>
                </p:cNvPr>
                <p:cNvSpPr txBox="1"/>
                <p:nvPr/>
              </p:nvSpPr>
              <p:spPr>
                <a:xfrm>
                  <a:off x="7279168" y="4535101"/>
                  <a:ext cx="2404176" cy="153161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  <a:t>Routine Appointment</a:t>
                  </a:r>
                  <a:br>
                    <a:rPr lang="en-GB" sz="1600" dirty="0"/>
                  </a:br>
                  <a:br>
                    <a:rPr lang="en-GB" sz="1600" dirty="0"/>
                  </a:br>
                  <a: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  <a:t>* Blood Pressure</a:t>
                  </a:r>
                  <a:br>
                    <a:rPr lang="en-GB" sz="1600" dirty="0"/>
                  </a:br>
                  <a: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  <a:t>*</a:t>
                  </a:r>
                  <a:r>
                    <a:rPr lang="en-GB" sz="1600" dirty="0">
                      <a:solidFill>
                        <a:srgbClr val="000000"/>
                      </a:solidFill>
                      <a:latin typeface="Helvetica" panose="020B0604020202020204" pitchFamily="34" charset="0"/>
                    </a:rPr>
                    <a:t> </a:t>
                  </a:r>
                  <a: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  <a:t>Weight</a:t>
                  </a:r>
                  <a:b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</a:br>
                  <a:r>
                    <a:rPr lang="en-GB" sz="1600" b="0" i="0" dirty="0">
                      <a:solidFill>
                        <a:srgbClr val="000000"/>
                      </a:solidFill>
                      <a:effectLst/>
                      <a:latin typeface="Helvetica" panose="020B0604020202020204" pitchFamily="34" charset="0"/>
                    </a:rPr>
                    <a:t>o Height</a:t>
                  </a:r>
                  <a:endParaRPr lang="en-GB" sz="1600" dirty="0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D0C20C3-BE81-44C9-BA50-9A9BCACEB0E7}"/>
                  </a:ext>
                </a:extLst>
              </p:cNvPr>
              <p:cNvCxnSpPr/>
              <p:nvPr/>
            </p:nvCxnSpPr>
            <p:spPr>
              <a:xfrm>
                <a:off x="502920" y="5458069"/>
                <a:ext cx="2702560" cy="0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4544CFE-D38A-4B9A-B6AE-B6021B2A0C99}"/>
                </a:ext>
              </a:extLst>
            </p:cNvPr>
            <p:cNvGrpSpPr/>
            <p:nvPr/>
          </p:nvGrpSpPr>
          <p:grpSpPr>
            <a:xfrm>
              <a:off x="7934960" y="1618011"/>
              <a:ext cx="2519680" cy="1060041"/>
              <a:chOff x="7426960" y="5174011"/>
              <a:chExt cx="2519680" cy="1060041"/>
            </a:xfrm>
            <a:grpFill/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5468CDF-C0EA-4767-A120-1A2600FF334D}"/>
                  </a:ext>
                </a:extLst>
              </p:cNvPr>
              <p:cNvSpPr/>
              <p:nvPr/>
            </p:nvSpPr>
            <p:spPr>
              <a:xfrm>
                <a:off x="7426960" y="5174011"/>
                <a:ext cx="2519680" cy="1060041"/>
              </a:xfrm>
              <a:prstGeom prst="round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3752D9-4EB2-4488-9151-ED8F73F14881}"/>
                  </a:ext>
                </a:extLst>
              </p:cNvPr>
              <p:cNvSpPr txBox="1"/>
              <p:nvPr/>
            </p:nvSpPr>
            <p:spPr>
              <a:xfrm>
                <a:off x="7538052" y="5211780"/>
                <a:ext cx="2337662" cy="961714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GB" sz="1600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Follow Up Appointment</a:t>
                </a:r>
                <a:br>
                  <a:rPr lang="en-GB" sz="1600" dirty="0"/>
                </a:br>
                <a:br>
                  <a:rPr lang="en-GB" sz="1600" dirty="0"/>
                </a:br>
                <a:r>
                  <a:rPr lang="en-GB" sz="1600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* Diagnosis</a:t>
                </a:r>
                <a:endParaRPr lang="en-GB" sz="1600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8835A66-6A28-44E8-84A1-C24FE1330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960" y="5699392"/>
                <a:ext cx="2519680" cy="0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F33BFD-5CED-427C-AA44-95B3D66FF7F3}"/>
                </a:ext>
              </a:extLst>
            </p:cNvPr>
            <p:cNvGrpSpPr/>
            <p:nvPr/>
          </p:nvGrpSpPr>
          <p:grpSpPr>
            <a:xfrm>
              <a:off x="4778254" y="1632399"/>
              <a:ext cx="2690079" cy="1060021"/>
              <a:chOff x="711200" y="5283815"/>
              <a:chExt cx="2184400" cy="923317"/>
            </a:xfrm>
            <a:grpFill/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1682363-F5FB-453C-BFAA-18E2691DE564}"/>
                  </a:ext>
                </a:extLst>
              </p:cNvPr>
              <p:cNvSpPr/>
              <p:nvPr/>
            </p:nvSpPr>
            <p:spPr>
              <a:xfrm>
                <a:off x="711200" y="5283815"/>
                <a:ext cx="2184400" cy="923317"/>
              </a:xfrm>
              <a:prstGeom prst="round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D0D7A6-B0D4-4B9B-BA3C-96A02C8E242C}"/>
                  </a:ext>
                </a:extLst>
              </p:cNvPr>
              <p:cNvSpPr txBox="1"/>
              <p:nvPr/>
            </p:nvSpPr>
            <p:spPr>
              <a:xfrm>
                <a:off x="800053" y="5341997"/>
                <a:ext cx="1904748" cy="8376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1600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Initial Appointment</a:t>
                </a:r>
                <a:br>
                  <a:rPr lang="en-GB" sz="1600" dirty="0"/>
                </a:br>
                <a:br>
                  <a:rPr lang="en-GB" sz="1600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</a:br>
                <a:r>
                  <a:rPr lang="en-GB" sz="1600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*Initial Diagnosis</a:t>
                </a:r>
                <a:endParaRPr lang="en-GB" sz="1600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EFA58D9-8982-4233-A7C8-E383F9193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200" y="5694680"/>
                <a:ext cx="2184400" cy="0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876A306-0A7E-4537-BE71-82EA9E2256F1}"/>
              </a:ext>
            </a:extLst>
          </p:cNvPr>
          <p:cNvSpPr txBox="1"/>
          <p:nvPr/>
        </p:nvSpPr>
        <p:spPr>
          <a:xfrm>
            <a:off x="2246765" y="245747"/>
            <a:ext cx="7698619" cy="584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3200" dirty="0"/>
              <a:t>Visit as a Supertype with 4 Subtypes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B61B11-FD31-4161-A29D-0D930EB5A778}"/>
              </a:ext>
            </a:extLst>
          </p:cNvPr>
          <p:cNvSpPr txBox="1"/>
          <p:nvPr/>
        </p:nvSpPr>
        <p:spPr>
          <a:xfrm>
            <a:off x="0" y="6183803"/>
            <a:ext cx="12192000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All of the information about the different visits are recorded under the one entity.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56B053-10DB-48CE-BB5A-2428E49B4676}"/>
              </a:ext>
            </a:extLst>
          </p:cNvPr>
          <p:cNvSpPr txBox="1"/>
          <p:nvPr/>
        </p:nvSpPr>
        <p:spPr>
          <a:xfrm>
            <a:off x="529519" y="1088704"/>
            <a:ext cx="11198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entity shown below has been subtyped.  This means that all of the sub types have unique features independently of each other although they all share the VISIT attributes.</a:t>
            </a:r>
          </a:p>
        </p:txBody>
      </p:sp>
    </p:spTree>
    <p:extLst>
      <p:ext uri="{BB962C8B-B14F-4D97-AF65-F5344CB8AC3E}">
        <p14:creationId xmlns:p14="http://schemas.microsoft.com/office/powerpoint/2010/main" val="311869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F70B-BF4A-4456-A96D-76BDBBBA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j-lt"/>
              </a:rPr>
              <a:t>Relationship fundamentals</a:t>
            </a:r>
            <a:br>
              <a:rPr lang="en-GB" sz="3600" dirty="0">
                <a:latin typeface="+mj-lt"/>
              </a:rPr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C32A6A-C583-4C82-BB53-A4A2039327AC}"/>
              </a:ext>
            </a:extLst>
          </p:cNvPr>
          <p:cNvSpPr txBox="1"/>
          <p:nvPr/>
        </p:nvSpPr>
        <p:spPr>
          <a:xfrm>
            <a:off x="1192709" y="2948005"/>
            <a:ext cx="407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Utilised a variety of relationships to enhance readability.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27F43-627C-4FA6-918B-6AB1C1D325E3}"/>
              </a:ext>
            </a:extLst>
          </p:cNvPr>
          <p:cNvSpPr txBox="1"/>
          <p:nvPr/>
        </p:nvSpPr>
        <p:spPr>
          <a:xfrm>
            <a:off x="1192709" y="4149461"/>
            <a:ext cx="407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Modelled under the assumption that client programs would avail of CRUD processes.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B2701-820D-431E-8DDB-36B2DA73EA5C}"/>
              </a:ext>
            </a:extLst>
          </p:cNvPr>
          <p:cNvSpPr txBox="1"/>
          <p:nvPr/>
        </p:nvSpPr>
        <p:spPr>
          <a:xfrm>
            <a:off x="1190376" y="5516376"/>
            <a:ext cx="4074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This practical approach allowed us to ensure usability of the final product.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DA21C-FCCC-441D-838C-F0DE621800BD}"/>
              </a:ext>
            </a:extLst>
          </p:cNvPr>
          <p:cNvSpPr txBox="1"/>
          <p:nvPr/>
        </p:nvSpPr>
        <p:spPr>
          <a:xfrm>
            <a:off x="6924442" y="2784486"/>
            <a:ext cx="44477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Types of relationships: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One to 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One to many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Recursive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Exclusive 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Non-transferable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Mandatory</a:t>
            </a:r>
          </a:p>
        </p:txBody>
      </p:sp>
    </p:spTree>
    <p:extLst>
      <p:ext uri="{BB962C8B-B14F-4D97-AF65-F5344CB8AC3E}">
        <p14:creationId xmlns:p14="http://schemas.microsoft.com/office/powerpoint/2010/main" val="357875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F311-329C-485A-B6E2-AE1CE146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+mj-lt"/>
              </a:rPr>
              <a:t>UID’s and normalisation</a:t>
            </a:r>
            <a:br>
              <a:rPr lang="en-GB" sz="3600" dirty="0">
                <a:latin typeface="+mj-lt"/>
              </a:rPr>
            </a:b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5DA8A-3049-423E-85E6-4EA4DC21BC09}"/>
              </a:ext>
            </a:extLst>
          </p:cNvPr>
          <p:cNvSpPr txBox="1"/>
          <p:nvPr/>
        </p:nvSpPr>
        <p:spPr>
          <a:xfrm>
            <a:off x="1962932" y="2450080"/>
            <a:ext cx="3701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First form normalisation:</a:t>
            </a:r>
          </a:p>
          <a:p>
            <a:endParaRPr lang="en-GB" sz="1600" dirty="0"/>
          </a:p>
          <a:p>
            <a:r>
              <a:rPr lang="en-GB" sz="1600" i="1" dirty="0"/>
              <a:t>Removes all multiple valued attributes from an entity.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CEF54-91AF-4623-B0C4-BE1F94A4D4A2}"/>
              </a:ext>
            </a:extLst>
          </p:cNvPr>
          <p:cNvSpPr txBox="1"/>
          <p:nvPr/>
        </p:nvSpPr>
        <p:spPr>
          <a:xfrm>
            <a:off x="1962932" y="3562465"/>
            <a:ext cx="31303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Second form normalisation:</a:t>
            </a:r>
          </a:p>
          <a:p>
            <a:endParaRPr lang="en-GB" dirty="0"/>
          </a:p>
          <a:p>
            <a:r>
              <a:rPr lang="en-GB" sz="1600" dirty="0"/>
              <a:t>Removes any attribute which is not fully dependent on the entire primary key.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B0BFA-27BC-4483-B7C0-90D46B84C45F}"/>
              </a:ext>
            </a:extLst>
          </p:cNvPr>
          <p:cNvSpPr txBox="1"/>
          <p:nvPr/>
        </p:nvSpPr>
        <p:spPr>
          <a:xfrm>
            <a:off x="1962932" y="5224458"/>
            <a:ext cx="37034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Third form normalisation:</a:t>
            </a:r>
          </a:p>
          <a:p>
            <a:endParaRPr lang="en-GB" sz="1600" dirty="0"/>
          </a:p>
          <a:p>
            <a:r>
              <a:rPr lang="en-GB" sz="1600" i="1" dirty="0"/>
              <a:t>Removes any attribute with dependences on any non-UID attributes.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32546-4A3A-4015-96B1-C3AB14CBB59A}"/>
              </a:ext>
            </a:extLst>
          </p:cNvPr>
          <p:cNvSpPr txBox="1"/>
          <p:nvPr/>
        </p:nvSpPr>
        <p:spPr>
          <a:xfrm>
            <a:off x="6335103" y="2881312"/>
            <a:ext cx="378188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UID (Unique Identifier) types: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Simple – </a:t>
            </a:r>
            <a:r>
              <a:rPr lang="en-GB" sz="1600" dirty="0"/>
              <a:t>a unique identifier consisting of a single attribute.</a:t>
            </a:r>
            <a:br>
              <a:rPr lang="en-GB" sz="1600" dirty="0"/>
            </a:b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Composite – </a:t>
            </a:r>
            <a:r>
              <a:rPr lang="en-GB" sz="1600" dirty="0"/>
              <a:t>a unique identifier consisting of a combination of multiple attributes.</a:t>
            </a:r>
            <a:br>
              <a:rPr lang="en-GB" sz="1600" dirty="0"/>
            </a:b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Artificial – </a:t>
            </a:r>
            <a:r>
              <a:rPr lang="en-GB" sz="1600" dirty="0"/>
              <a:t>these are UID’s specifically created for identifying specific.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77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99C34-4736-4CAC-AE09-C00E4CB9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Arcs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Oval 4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8FFBDE-1977-4A7D-AD59-4AC39E272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790" y="2709863"/>
            <a:ext cx="3133726" cy="275691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What about different prescription types?</a:t>
            </a:r>
          </a:p>
          <a:p>
            <a:r>
              <a:rPr lang="en-GB" dirty="0">
                <a:solidFill>
                  <a:srgbClr val="FFFFFF"/>
                </a:solidFill>
              </a:rPr>
              <a:t>Mutually exclusive entities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62B18-3695-4C24-A780-00A0E65FC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120" y="1628236"/>
            <a:ext cx="6708061" cy="41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A1CC0-B67C-4085-8F8C-9E92AEB72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</a:rPr>
              <a:t>Recursive Relationships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D9FEE-47AD-40BC-9DE3-87F9D35D55BF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Policy may include multiple family members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Need to show who is the policy holder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Adding insurance holder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Demonstrates if family member is insuring or being insured by.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517C3-5F38-46E6-A326-29B90D9FF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93" y="1122890"/>
            <a:ext cx="5898818" cy="460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1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27283" y="1857885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0D82A-112A-4C0D-9B76-E2723EF8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6" r="17988" b="-1"/>
          <a:stretch/>
        </p:blipFill>
        <p:spPr>
          <a:xfrm>
            <a:off x="423337" y="402166"/>
            <a:ext cx="4932951" cy="6053670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1AD5EB79-7F9A-4BBC-92A5-188382CBA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508C7-DB57-4A15-BD86-4BA90616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Modelling Historical Patient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B8A17F-DC3A-4D9A-AA53-9BFB894C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00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542;p69">
            <a:extLst>
              <a:ext uri="{FF2B5EF4-FFF2-40B4-BE49-F238E27FC236}">
                <a16:creationId xmlns:a16="http://schemas.microsoft.com/office/drawing/2014/main" id="{E0743713-3BC3-4B22-BFCD-4360B19881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11" y="0"/>
            <a:ext cx="103716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43;p69">
            <a:extLst>
              <a:ext uri="{FF2B5EF4-FFF2-40B4-BE49-F238E27FC236}">
                <a16:creationId xmlns:a16="http://schemas.microsoft.com/office/drawing/2014/main" id="{E43DF576-E63B-4C58-8DE1-76441130A087}"/>
              </a:ext>
            </a:extLst>
          </p:cNvPr>
          <p:cNvSpPr txBox="1">
            <a:spLocks/>
          </p:cNvSpPr>
          <p:nvPr/>
        </p:nvSpPr>
        <p:spPr>
          <a:xfrm>
            <a:off x="818249" y="1306722"/>
            <a:ext cx="2805483" cy="1008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CA" dirty="0"/>
              <a:t>Document changes to primary care provider (doctor) over time.</a:t>
            </a:r>
          </a:p>
        </p:txBody>
      </p:sp>
      <p:sp>
        <p:nvSpPr>
          <p:cNvPr id="21" name="Google Shape;544;p69">
            <a:extLst>
              <a:ext uri="{FF2B5EF4-FFF2-40B4-BE49-F238E27FC236}">
                <a16:creationId xmlns:a16="http://schemas.microsoft.com/office/drawing/2014/main" id="{701EFDEF-A28A-4E6F-9933-A6B606FA8202}"/>
              </a:ext>
            </a:extLst>
          </p:cNvPr>
          <p:cNvSpPr txBox="1">
            <a:spLocks/>
          </p:cNvSpPr>
          <p:nvPr/>
        </p:nvSpPr>
        <p:spPr>
          <a:xfrm>
            <a:off x="818250" y="459775"/>
            <a:ext cx="45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B31166"/>
                </a:solidFill>
              </a:rPr>
              <a:t>Client Requirement</a:t>
            </a:r>
          </a:p>
        </p:txBody>
      </p:sp>
      <p:cxnSp>
        <p:nvCxnSpPr>
          <p:cNvPr id="23" name="Google Shape;545;p69">
            <a:extLst>
              <a:ext uri="{FF2B5EF4-FFF2-40B4-BE49-F238E27FC236}">
                <a16:creationId xmlns:a16="http://schemas.microsoft.com/office/drawing/2014/main" id="{B7C64D24-7B96-4181-A1FE-85BE82E4411E}"/>
              </a:ext>
            </a:extLst>
          </p:cNvPr>
          <p:cNvCxnSpPr/>
          <p:nvPr/>
        </p:nvCxnSpPr>
        <p:spPr>
          <a:xfrm>
            <a:off x="919125" y="1112909"/>
            <a:ext cx="34146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544;p69">
            <a:extLst>
              <a:ext uri="{FF2B5EF4-FFF2-40B4-BE49-F238E27FC236}">
                <a16:creationId xmlns:a16="http://schemas.microsoft.com/office/drawing/2014/main" id="{BA41FEC2-5390-4EDA-88C8-C0536F46C5E6}"/>
              </a:ext>
            </a:extLst>
          </p:cNvPr>
          <p:cNvSpPr txBox="1">
            <a:spLocks/>
          </p:cNvSpPr>
          <p:nvPr/>
        </p:nvSpPr>
        <p:spPr>
          <a:xfrm>
            <a:off x="818250" y="4021074"/>
            <a:ext cx="456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B31166"/>
                </a:solidFill>
              </a:rPr>
              <a:t>Why</a:t>
            </a:r>
            <a:r>
              <a:rPr lang="en-US" sz="2000" dirty="0"/>
              <a:t>?</a:t>
            </a:r>
          </a:p>
        </p:txBody>
      </p:sp>
      <p:cxnSp>
        <p:nvCxnSpPr>
          <p:cNvPr id="25" name="Google Shape;545;p69">
            <a:extLst>
              <a:ext uri="{FF2B5EF4-FFF2-40B4-BE49-F238E27FC236}">
                <a16:creationId xmlns:a16="http://schemas.microsoft.com/office/drawing/2014/main" id="{B997F071-12A9-4CFF-ACA3-64260FE0CB97}"/>
              </a:ext>
            </a:extLst>
          </p:cNvPr>
          <p:cNvCxnSpPr/>
          <p:nvPr/>
        </p:nvCxnSpPr>
        <p:spPr>
          <a:xfrm>
            <a:off x="907143" y="4463885"/>
            <a:ext cx="256544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5E6182-EAA7-4C3F-AF2E-B7333CC17279}"/>
              </a:ext>
            </a:extLst>
          </p:cNvPr>
          <p:cNvSpPr txBox="1"/>
          <p:nvPr/>
        </p:nvSpPr>
        <p:spPr>
          <a:xfrm>
            <a:off x="818250" y="4638359"/>
            <a:ext cx="35154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sym typeface="Montserrat"/>
              </a:rPr>
              <a:t>Performance measuring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lang="en-CA" sz="1600" dirty="0">
                <a:solidFill>
                  <a:srgbClr val="434343"/>
                </a:solidFill>
                <a:sym typeface="Montserrat"/>
              </a:rPr>
              <a:t>Allows access to other relevant detail i.e. charts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lang="en-CA" sz="1600" dirty="0">
                <a:solidFill>
                  <a:srgbClr val="434343"/>
                </a:solidFill>
                <a:sym typeface="Montserrat"/>
              </a:rPr>
              <a:t>Allows more general temporal modelling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A4B8B-08EF-4A5C-816A-9E7FB2CB803C}"/>
              </a:ext>
            </a:extLst>
          </p:cNvPr>
          <p:cNvSpPr/>
          <p:nvPr/>
        </p:nvSpPr>
        <p:spPr>
          <a:xfrm>
            <a:off x="10422467" y="0"/>
            <a:ext cx="2540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45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4;p69">
            <a:extLst>
              <a:ext uri="{FF2B5EF4-FFF2-40B4-BE49-F238E27FC236}">
                <a16:creationId xmlns:a16="http://schemas.microsoft.com/office/drawing/2014/main" id="{73841E3D-88F8-415E-BBAF-3A02F0626493}"/>
              </a:ext>
            </a:extLst>
          </p:cNvPr>
          <p:cNvSpPr txBox="1">
            <a:spLocks/>
          </p:cNvSpPr>
          <p:nvPr/>
        </p:nvSpPr>
        <p:spPr>
          <a:xfrm>
            <a:off x="1059643" y="278348"/>
            <a:ext cx="5883785" cy="626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solidFill>
                  <a:srgbClr val="B31166"/>
                </a:solidFill>
              </a:rPr>
              <a:t>Our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B31166"/>
                </a:solidFill>
              </a:rPr>
              <a:t>Solution</a:t>
            </a:r>
          </a:p>
        </p:txBody>
      </p:sp>
      <p:cxnSp>
        <p:nvCxnSpPr>
          <p:cNvPr id="4" name="Google Shape;545;p69">
            <a:extLst>
              <a:ext uri="{FF2B5EF4-FFF2-40B4-BE49-F238E27FC236}">
                <a16:creationId xmlns:a16="http://schemas.microsoft.com/office/drawing/2014/main" id="{AC226568-0685-4DD9-A635-70FB0E05AF6E}"/>
              </a:ext>
            </a:extLst>
          </p:cNvPr>
          <p:cNvCxnSpPr>
            <a:cxnSpLocks/>
          </p:cNvCxnSpPr>
          <p:nvPr/>
        </p:nvCxnSpPr>
        <p:spPr>
          <a:xfrm>
            <a:off x="1188962" y="835326"/>
            <a:ext cx="4397482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723383-6656-418B-84D4-A4CA8FA7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31" y="1814279"/>
            <a:ext cx="5003662" cy="4499091"/>
          </a:xfrm>
          <a:prstGeom prst="rect">
            <a:avLst/>
          </a:prstGeom>
        </p:spPr>
      </p:pic>
      <p:sp>
        <p:nvSpPr>
          <p:cNvPr id="6" name="Google Shape;544;p69">
            <a:extLst>
              <a:ext uri="{FF2B5EF4-FFF2-40B4-BE49-F238E27FC236}">
                <a16:creationId xmlns:a16="http://schemas.microsoft.com/office/drawing/2014/main" id="{E6A1BA52-045F-4974-8191-4245178D5568}"/>
              </a:ext>
            </a:extLst>
          </p:cNvPr>
          <p:cNvSpPr txBox="1">
            <a:spLocks/>
          </p:cNvSpPr>
          <p:nvPr/>
        </p:nvSpPr>
        <p:spPr>
          <a:xfrm>
            <a:off x="1143818" y="1251099"/>
            <a:ext cx="5883785" cy="67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Intersection Entity vs Attribute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E1A976-52C2-4617-8F25-8BB2F456F6CA}"/>
              </a:ext>
            </a:extLst>
          </p:cNvPr>
          <p:cNvSpPr/>
          <p:nvPr/>
        </p:nvSpPr>
        <p:spPr>
          <a:xfrm>
            <a:off x="10439400" y="0"/>
            <a:ext cx="205316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oogle Shape;585;p71">
            <a:extLst>
              <a:ext uri="{FF2B5EF4-FFF2-40B4-BE49-F238E27FC236}">
                <a16:creationId xmlns:a16="http://schemas.microsoft.com/office/drawing/2014/main" id="{0F8AF2A3-7695-41E6-B412-71C732C967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202" r="20946"/>
          <a:stretch/>
        </p:blipFill>
        <p:spPr>
          <a:xfrm>
            <a:off x="6483525" y="0"/>
            <a:ext cx="4133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58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4;p69">
            <a:extLst>
              <a:ext uri="{FF2B5EF4-FFF2-40B4-BE49-F238E27FC236}">
                <a16:creationId xmlns:a16="http://schemas.microsoft.com/office/drawing/2014/main" id="{1B09C04C-BB43-4D56-9260-904D0DC42DDD}"/>
              </a:ext>
            </a:extLst>
          </p:cNvPr>
          <p:cNvSpPr txBox="1">
            <a:spLocks/>
          </p:cNvSpPr>
          <p:nvPr/>
        </p:nvSpPr>
        <p:spPr>
          <a:xfrm>
            <a:off x="1477438" y="418048"/>
            <a:ext cx="5953047" cy="644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dirty="0">
                <a:solidFill>
                  <a:srgbClr val="B31166"/>
                </a:solidFill>
              </a:rPr>
              <a:t>Our Solution</a:t>
            </a:r>
          </a:p>
        </p:txBody>
      </p:sp>
      <p:cxnSp>
        <p:nvCxnSpPr>
          <p:cNvPr id="4" name="Google Shape;545;p69">
            <a:extLst>
              <a:ext uri="{FF2B5EF4-FFF2-40B4-BE49-F238E27FC236}">
                <a16:creationId xmlns:a16="http://schemas.microsoft.com/office/drawing/2014/main" id="{13A927D9-1271-4FD9-8818-13FD92A91824}"/>
              </a:ext>
            </a:extLst>
          </p:cNvPr>
          <p:cNvCxnSpPr>
            <a:cxnSpLocks/>
          </p:cNvCxnSpPr>
          <p:nvPr/>
        </p:nvCxnSpPr>
        <p:spPr>
          <a:xfrm>
            <a:off x="1574081" y="1821443"/>
            <a:ext cx="4449247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44;p69">
            <a:extLst>
              <a:ext uri="{FF2B5EF4-FFF2-40B4-BE49-F238E27FC236}">
                <a16:creationId xmlns:a16="http://schemas.microsoft.com/office/drawing/2014/main" id="{50F7D8D3-F0D7-4AB1-99D8-C6073A5A092F}"/>
              </a:ext>
            </a:extLst>
          </p:cNvPr>
          <p:cNvSpPr txBox="1">
            <a:spLocks/>
          </p:cNvSpPr>
          <p:nvPr/>
        </p:nvSpPr>
        <p:spPr>
          <a:xfrm>
            <a:off x="1477439" y="1355720"/>
            <a:ext cx="5953047" cy="69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Intersection Entity vs Attribute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CC832-131B-43B4-9326-5B0CDBEDB182}"/>
              </a:ext>
            </a:extLst>
          </p:cNvPr>
          <p:cNvSpPr txBox="1"/>
          <p:nvPr/>
        </p:nvSpPr>
        <p:spPr>
          <a:xfrm>
            <a:off x="1641330" y="2733111"/>
            <a:ext cx="43616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sym typeface="Montserrat"/>
              </a:rPr>
              <a:t>Attribute may violate third normal form.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endParaRPr kumimoji="0" lang="en-CA" sz="16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sym typeface="Montserra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lang="en-CA" sz="1600" dirty="0">
                <a:solidFill>
                  <a:srgbClr val="434343"/>
                </a:solidFill>
                <a:sym typeface="Montserrat"/>
              </a:rPr>
              <a:t>Very likely to happen as analytics programs which use the database become more complex.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endParaRPr lang="en-CA" sz="1600" dirty="0">
              <a:solidFill>
                <a:srgbClr val="434343"/>
              </a:solidFill>
              <a:sym typeface="Montserra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r>
              <a:rPr lang="en-CA" sz="1600" dirty="0">
                <a:solidFill>
                  <a:srgbClr val="434343"/>
                </a:solidFill>
                <a:sym typeface="Montserrat"/>
              </a:rPr>
              <a:t>An intersection entity sidesteps this issue and offers a degree of “future proofing”.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C3BCB8-97B5-4CEF-9E4E-2F6699D8E605}"/>
              </a:ext>
            </a:extLst>
          </p:cNvPr>
          <p:cNvSpPr/>
          <p:nvPr/>
        </p:nvSpPr>
        <p:spPr>
          <a:xfrm>
            <a:off x="10430933" y="0"/>
            <a:ext cx="165523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oogle Shape;585;p71">
            <a:extLst>
              <a:ext uri="{FF2B5EF4-FFF2-40B4-BE49-F238E27FC236}">
                <a16:creationId xmlns:a16="http://schemas.microsoft.com/office/drawing/2014/main" id="{34EC52EC-A3FC-48FF-A3D7-776DFB0CB7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9202" r="20946"/>
          <a:stretch/>
        </p:blipFill>
        <p:spPr>
          <a:xfrm>
            <a:off x="6483525" y="0"/>
            <a:ext cx="41336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105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0;p72">
            <a:extLst>
              <a:ext uri="{FF2B5EF4-FFF2-40B4-BE49-F238E27FC236}">
                <a16:creationId xmlns:a16="http://schemas.microsoft.com/office/drawing/2014/main" id="{23A721D3-28EC-43D4-8077-55BBD492741A}"/>
              </a:ext>
            </a:extLst>
          </p:cNvPr>
          <p:cNvSpPr txBox="1">
            <a:spLocks/>
          </p:cNvSpPr>
          <p:nvPr/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GB" dirty="0">
                <a:solidFill>
                  <a:srgbClr val="B31166"/>
                </a:solidFill>
              </a:rPr>
              <a:t>Basic Mapping</a:t>
            </a:r>
          </a:p>
        </p:txBody>
      </p:sp>
      <p:sp>
        <p:nvSpPr>
          <p:cNvPr id="4" name="Google Shape;592;p72">
            <a:extLst>
              <a:ext uri="{FF2B5EF4-FFF2-40B4-BE49-F238E27FC236}">
                <a16:creationId xmlns:a16="http://schemas.microsoft.com/office/drawing/2014/main" id="{996FC7B3-C46B-4AE0-BAF0-3D94339C4450}"/>
              </a:ext>
            </a:extLst>
          </p:cNvPr>
          <p:cNvSpPr txBox="1"/>
          <p:nvPr/>
        </p:nvSpPr>
        <p:spPr>
          <a:xfrm>
            <a:off x="1065974" y="4232424"/>
            <a:ext cx="3760025" cy="38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9" name="Google Shape;617;p72">
            <a:extLst>
              <a:ext uri="{FF2B5EF4-FFF2-40B4-BE49-F238E27FC236}">
                <a16:creationId xmlns:a16="http://schemas.microsoft.com/office/drawing/2014/main" id="{CE33D627-8144-4325-95B1-21E2CF80873E}"/>
              </a:ext>
            </a:extLst>
          </p:cNvPr>
          <p:cNvCxnSpPr/>
          <p:nvPr/>
        </p:nvCxnSpPr>
        <p:spPr>
          <a:xfrm>
            <a:off x="929350" y="1127150"/>
            <a:ext cx="33150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643;p72">
            <a:extLst>
              <a:ext uri="{FF2B5EF4-FFF2-40B4-BE49-F238E27FC236}">
                <a16:creationId xmlns:a16="http://schemas.microsoft.com/office/drawing/2014/main" id="{1DBC8B2A-4098-475A-9936-33A96576D4CD}"/>
              </a:ext>
            </a:extLst>
          </p:cNvPr>
          <p:cNvSpPr txBox="1">
            <a:spLocks/>
          </p:cNvSpPr>
          <p:nvPr/>
        </p:nvSpPr>
        <p:spPr>
          <a:xfrm>
            <a:off x="818250" y="1596089"/>
            <a:ext cx="6786271" cy="65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GB" sz="1400" b="1" dirty="0">
                <a:solidFill>
                  <a:srgbClr val="B31166"/>
                </a:solidFill>
              </a:rPr>
              <a:t>The structure chosen in respect of the ERD allows for direct implantation into a database format: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E16E9CC-8F1C-4916-9013-78A7A5863797}"/>
              </a:ext>
            </a:extLst>
          </p:cNvPr>
          <p:cNvSpPr/>
          <p:nvPr/>
        </p:nvSpPr>
        <p:spPr>
          <a:xfrm>
            <a:off x="10430933" y="0"/>
            <a:ext cx="16536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FC4D61B-547D-4BA6-B212-B8E7B282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62" y="3290101"/>
            <a:ext cx="4448175" cy="30765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8A163DD-532E-48EF-B8C9-CE23BA1AB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574" y="3384777"/>
            <a:ext cx="4400550" cy="2305050"/>
          </a:xfrm>
          <a:prstGeom prst="rect">
            <a:avLst/>
          </a:prstGeom>
        </p:spPr>
      </p:pic>
      <p:sp>
        <p:nvSpPr>
          <p:cNvPr id="78" name="Google Shape;544;p69">
            <a:extLst>
              <a:ext uri="{FF2B5EF4-FFF2-40B4-BE49-F238E27FC236}">
                <a16:creationId xmlns:a16="http://schemas.microsoft.com/office/drawing/2014/main" id="{F39E7F10-431D-43B2-B23A-FFEED563A813}"/>
              </a:ext>
            </a:extLst>
          </p:cNvPr>
          <p:cNvSpPr txBox="1">
            <a:spLocks/>
          </p:cNvSpPr>
          <p:nvPr/>
        </p:nvSpPr>
        <p:spPr>
          <a:xfrm>
            <a:off x="969114" y="2625576"/>
            <a:ext cx="1653601" cy="69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ERD Entity</a:t>
            </a:r>
          </a:p>
        </p:txBody>
      </p:sp>
      <p:sp>
        <p:nvSpPr>
          <p:cNvPr id="79" name="Google Shape;544;p69">
            <a:extLst>
              <a:ext uri="{FF2B5EF4-FFF2-40B4-BE49-F238E27FC236}">
                <a16:creationId xmlns:a16="http://schemas.microsoft.com/office/drawing/2014/main" id="{D59AB3BD-D4A9-40A6-9279-468A86A2630A}"/>
              </a:ext>
            </a:extLst>
          </p:cNvPr>
          <p:cNvSpPr txBox="1">
            <a:spLocks/>
          </p:cNvSpPr>
          <p:nvPr/>
        </p:nvSpPr>
        <p:spPr>
          <a:xfrm>
            <a:off x="5434896" y="2620958"/>
            <a:ext cx="2970195" cy="69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ontserrat"/>
              <a:buNone/>
              <a:defRPr sz="2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Database Table</a:t>
            </a:r>
          </a:p>
        </p:txBody>
      </p:sp>
    </p:spTree>
    <p:extLst>
      <p:ext uri="{BB962C8B-B14F-4D97-AF65-F5344CB8AC3E}">
        <p14:creationId xmlns:p14="http://schemas.microsoft.com/office/powerpoint/2010/main" val="126993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238D4B-3E68-47A4-BC73-E2919401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Our Team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0ECB6-C656-4324-AC2E-A4E1FAF24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109020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359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unlit desk">
            <a:extLst>
              <a:ext uri="{FF2B5EF4-FFF2-40B4-BE49-F238E27FC236}">
                <a16:creationId xmlns:a16="http://schemas.microsoft.com/office/drawing/2014/main" id="{B5CA73DD-9DB0-45BF-9984-7E98E130B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122" b="136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5D838-2044-457A-9163-397156D7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5F50-D7F3-461D-A192-EFB9A4D7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Provided via email</a:t>
            </a:r>
          </a:p>
          <a:p>
            <a:r>
              <a:rPr lang="en-GB" dirty="0">
                <a:solidFill>
                  <a:schemeClr val="tx1"/>
                </a:solidFill>
              </a:rPr>
              <a:t>Hard copy can be requested</a:t>
            </a:r>
          </a:p>
          <a:p>
            <a:r>
              <a:rPr lang="en-GB" dirty="0">
                <a:solidFill>
                  <a:schemeClr val="tx1"/>
                </a:solidFill>
              </a:rPr>
              <a:t>Updated documentation will be provided with every new iteration of the database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88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004BD-79FD-423F-8F9A-EC5B1ED7B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EBEBEB"/>
                </a:solidFill>
              </a:rPr>
              <a:t>Assumptions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ADB031C-6869-4053-8B7B-75476D275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5376"/>
              </p:ext>
            </p:extLst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182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C81ACB-390C-4481-B952-D4CFCF1B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 Closing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820B9FB-FC61-41C6-A127-53DC8703D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43808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5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9;p79">
            <a:extLst>
              <a:ext uri="{FF2B5EF4-FFF2-40B4-BE49-F238E27FC236}">
                <a16:creationId xmlns:a16="http://schemas.microsoft.com/office/drawing/2014/main" id="{801C47D9-6BB0-44CD-9558-A213C23504AA}"/>
              </a:ext>
            </a:extLst>
          </p:cNvPr>
          <p:cNvSpPr txBox="1">
            <a:spLocks/>
          </p:cNvSpPr>
          <p:nvPr/>
        </p:nvSpPr>
        <p:spPr>
          <a:xfrm>
            <a:off x="818249" y="1187513"/>
            <a:ext cx="4796470" cy="1656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dirty="0"/>
              <a:t>Do you have any further questions?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dirty="0"/>
              <a:t>youremail@freepik.com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dirty="0"/>
              <a:t>+91 620 421 838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dirty="0"/>
              <a:t>yourcompany.com</a:t>
            </a:r>
          </a:p>
        </p:txBody>
      </p:sp>
      <p:sp>
        <p:nvSpPr>
          <p:cNvPr id="3" name="Google Shape;800;p79">
            <a:extLst>
              <a:ext uri="{FF2B5EF4-FFF2-40B4-BE49-F238E27FC236}">
                <a16:creationId xmlns:a16="http://schemas.microsoft.com/office/drawing/2014/main" id="{F576C418-C5B6-4D07-8992-451014CCA485}"/>
              </a:ext>
            </a:extLst>
          </p:cNvPr>
          <p:cNvSpPr txBox="1">
            <a:spLocks/>
          </p:cNvSpPr>
          <p:nvPr/>
        </p:nvSpPr>
        <p:spPr>
          <a:xfrm>
            <a:off x="818250" y="459774"/>
            <a:ext cx="4860742" cy="768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GB" dirty="0">
                <a:solidFill>
                  <a:srgbClr val="B31166"/>
                </a:solidFill>
              </a:rPr>
              <a:t>THANKS!</a:t>
            </a:r>
          </a:p>
        </p:txBody>
      </p:sp>
      <p:cxnSp>
        <p:nvCxnSpPr>
          <p:cNvPr id="4" name="Google Shape;801;p79">
            <a:extLst>
              <a:ext uri="{FF2B5EF4-FFF2-40B4-BE49-F238E27FC236}">
                <a16:creationId xmlns:a16="http://schemas.microsoft.com/office/drawing/2014/main" id="{D1F7CED4-ECC2-4133-A3E8-13A5CBD4D52A}"/>
              </a:ext>
            </a:extLst>
          </p:cNvPr>
          <p:cNvCxnSpPr>
            <a:cxnSpLocks/>
          </p:cNvCxnSpPr>
          <p:nvPr/>
        </p:nvCxnSpPr>
        <p:spPr>
          <a:xfrm>
            <a:off x="909709" y="1098654"/>
            <a:ext cx="208058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802;p79">
            <a:extLst>
              <a:ext uri="{FF2B5EF4-FFF2-40B4-BE49-F238E27FC236}">
                <a16:creationId xmlns:a16="http://schemas.microsoft.com/office/drawing/2014/main" id="{E5F73413-F959-4A53-BB3E-7AF210CDA00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044" r="30622"/>
          <a:stretch/>
        </p:blipFill>
        <p:spPr>
          <a:xfrm>
            <a:off x="5651401" y="0"/>
            <a:ext cx="4796466" cy="69003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03;p79">
            <a:extLst>
              <a:ext uri="{FF2B5EF4-FFF2-40B4-BE49-F238E27FC236}">
                <a16:creationId xmlns:a16="http://schemas.microsoft.com/office/drawing/2014/main" id="{DB7F45B7-4447-4675-858D-60B32BEC3E3D}"/>
              </a:ext>
            </a:extLst>
          </p:cNvPr>
          <p:cNvSpPr txBox="1"/>
          <p:nvPr/>
        </p:nvSpPr>
        <p:spPr>
          <a:xfrm>
            <a:off x="818249" y="4061237"/>
            <a:ext cx="4119971" cy="47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sz="9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804;p79">
            <a:extLst>
              <a:ext uri="{FF2B5EF4-FFF2-40B4-BE49-F238E27FC236}">
                <a16:creationId xmlns:a16="http://schemas.microsoft.com/office/drawing/2014/main" id="{D95FF437-57DE-40A6-8144-7B77497ADDF7}"/>
              </a:ext>
            </a:extLst>
          </p:cNvPr>
          <p:cNvSpPr/>
          <p:nvPr/>
        </p:nvSpPr>
        <p:spPr>
          <a:xfrm>
            <a:off x="996008" y="2568687"/>
            <a:ext cx="397392" cy="38862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" name="Google Shape;805;p79">
            <a:extLst>
              <a:ext uri="{FF2B5EF4-FFF2-40B4-BE49-F238E27FC236}">
                <a16:creationId xmlns:a16="http://schemas.microsoft.com/office/drawing/2014/main" id="{127F14A9-8585-4144-924A-B7B845E7098F}"/>
              </a:ext>
            </a:extLst>
          </p:cNvPr>
          <p:cNvGrpSpPr/>
          <p:nvPr/>
        </p:nvGrpSpPr>
        <p:grpSpPr>
          <a:xfrm>
            <a:off x="1476792" y="2568687"/>
            <a:ext cx="397829" cy="388200"/>
            <a:chOff x="3303268" y="3817349"/>
            <a:chExt cx="346056" cy="345674"/>
          </a:xfrm>
        </p:grpSpPr>
        <p:sp>
          <p:nvSpPr>
            <p:cNvPr id="9" name="Google Shape;806;p79">
              <a:extLst>
                <a:ext uri="{FF2B5EF4-FFF2-40B4-BE49-F238E27FC236}">
                  <a16:creationId xmlns:a16="http://schemas.microsoft.com/office/drawing/2014/main" id="{C6210D8A-AD99-4483-8034-92C73CA98AB0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07;p79">
              <a:extLst>
                <a:ext uri="{FF2B5EF4-FFF2-40B4-BE49-F238E27FC236}">
                  <a16:creationId xmlns:a16="http://schemas.microsoft.com/office/drawing/2014/main" id="{1805A649-DA82-4D5F-8A02-D1C08FACAE33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8;p79">
              <a:extLst>
                <a:ext uri="{FF2B5EF4-FFF2-40B4-BE49-F238E27FC236}">
                  <a16:creationId xmlns:a16="http://schemas.microsoft.com/office/drawing/2014/main" id="{2551CCE8-0B72-4C89-A8DE-60CC6E455851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9;p79">
              <a:extLst>
                <a:ext uri="{FF2B5EF4-FFF2-40B4-BE49-F238E27FC236}">
                  <a16:creationId xmlns:a16="http://schemas.microsoft.com/office/drawing/2014/main" id="{3FC23DD8-D4C9-4DBB-AEA6-D782BE161427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10;p79">
            <a:extLst>
              <a:ext uri="{FF2B5EF4-FFF2-40B4-BE49-F238E27FC236}">
                <a16:creationId xmlns:a16="http://schemas.microsoft.com/office/drawing/2014/main" id="{79D470A4-2A70-495C-94BD-B45CB039763F}"/>
              </a:ext>
            </a:extLst>
          </p:cNvPr>
          <p:cNvGrpSpPr/>
          <p:nvPr/>
        </p:nvGrpSpPr>
        <p:grpSpPr>
          <a:xfrm>
            <a:off x="1950001" y="2568687"/>
            <a:ext cx="397829" cy="388200"/>
            <a:chOff x="3752358" y="3817349"/>
            <a:chExt cx="346056" cy="345674"/>
          </a:xfrm>
        </p:grpSpPr>
        <p:sp>
          <p:nvSpPr>
            <p:cNvPr id="14" name="Google Shape;811;p79">
              <a:extLst>
                <a:ext uri="{FF2B5EF4-FFF2-40B4-BE49-F238E27FC236}">
                  <a16:creationId xmlns:a16="http://schemas.microsoft.com/office/drawing/2014/main" id="{17C5F7BC-8862-4A9E-95E9-89F10D8F957A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12;p79">
              <a:extLst>
                <a:ext uri="{FF2B5EF4-FFF2-40B4-BE49-F238E27FC236}">
                  <a16:creationId xmlns:a16="http://schemas.microsoft.com/office/drawing/2014/main" id="{EC239C6D-FB65-4F7E-ACF8-C0444540DBAC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13;p79">
              <a:extLst>
                <a:ext uri="{FF2B5EF4-FFF2-40B4-BE49-F238E27FC236}">
                  <a16:creationId xmlns:a16="http://schemas.microsoft.com/office/drawing/2014/main" id="{1E42E079-F2A0-42BF-881F-14139E62985D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4;p79">
              <a:extLst>
                <a:ext uri="{FF2B5EF4-FFF2-40B4-BE49-F238E27FC236}">
                  <a16:creationId xmlns:a16="http://schemas.microsoft.com/office/drawing/2014/main" id="{B348DAEB-6733-4423-B115-D2AFB987E709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B0637-653C-4456-B3A7-1F7F6D4E6239}"/>
              </a:ext>
            </a:extLst>
          </p:cNvPr>
          <p:cNvSpPr/>
          <p:nvPr/>
        </p:nvSpPr>
        <p:spPr>
          <a:xfrm>
            <a:off x="10447867" y="0"/>
            <a:ext cx="1519766" cy="6900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35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3FBBD9-E400-4211-98D0-ED3C66443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Your Business Needs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DF202C-5B6A-4099-A1D2-41E4BE764F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441051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099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19F87-99A9-45A0-81FC-70A504D5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The ERD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1950A2-8588-4173-A0C3-B50A15C6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19" y="465049"/>
            <a:ext cx="9986093" cy="59279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7E3D7C-6AFC-42B2-914A-9AECFA8F727D}"/>
              </a:ext>
            </a:extLst>
          </p:cNvPr>
          <p:cNvSpPr txBox="1"/>
          <p:nvPr/>
        </p:nvSpPr>
        <p:spPr>
          <a:xfrm rot="16200000">
            <a:off x="8445956" y="3239117"/>
            <a:ext cx="5355312" cy="83099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T</a:t>
            </a:r>
          </a:p>
          <a:p>
            <a:r>
              <a:rPr lang="en-GB" sz="4800" dirty="0">
                <a:solidFill>
                  <a:schemeClr val="bg1"/>
                </a:solidFill>
              </a:rPr>
              <a:t>H</a:t>
            </a:r>
          </a:p>
          <a:p>
            <a:r>
              <a:rPr lang="en-GB" sz="4800" dirty="0">
                <a:solidFill>
                  <a:schemeClr val="bg1"/>
                </a:solidFill>
              </a:rPr>
              <a:t>E</a:t>
            </a:r>
          </a:p>
          <a:p>
            <a:endParaRPr lang="en-GB" sz="48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E</a:t>
            </a:r>
          </a:p>
          <a:p>
            <a:r>
              <a:rPr lang="en-GB" sz="4800" dirty="0">
                <a:solidFill>
                  <a:schemeClr val="bg1"/>
                </a:solidFill>
              </a:rPr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50162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9F36F4CF-6F12-4F3D-B822-1FD25B7B557F}"/>
              </a:ext>
            </a:extLst>
          </p:cNvPr>
          <p:cNvSpPr/>
          <p:nvPr/>
        </p:nvSpPr>
        <p:spPr>
          <a:xfrm>
            <a:off x="5095863" y="2873704"/>
            <a:ext cx="1621158" cy="607349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PATIENT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AA9C-4AD9-4D0F-B782-8CFDF5E8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How are entities made?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4826F-9B29-42B0-AA71-F4C2F37A9BFB}"/>
              </a:ext>
            </a:extLst>
          </p:cNvPr>
          <p:cNvSpPr txBox="1"/>
          <p:nvPr/>
        </p:nvSpPr>
        <p:spPr>
          <a:xfrm>
            <a:off x="5043723" y="1921878"/>
            <a:ext cx="1184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To ensure that we have the best database system possible it is</a:t>
            </a:r>
          </a:p>
          <a:p>
            <a:r>
              <a:rPr lang="en-GB" sz="1600" dirty="0"/>
              <a:t> necessary to break down all the information into many small blocks.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C63E1-9934-40C5-B9A0-7B6FF9F806EB}"/>
              </a:ext>
            </a:extLst>
          </p:cNvPr>
          <p:cNvSpPr txBox="1"/>
          <p:nvPr/>
        </p:nvSpPr>
        <p:spPr>
          <a:xfrm rot="10800000" flipV="1">
            <a:off x="5036980" y="3655202"/>
            <a:ext cx="11111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These blocks are then broken down again until we have ensured that </a:t>
            </a:r>
          </a:p>
          <a:p>
            <a:r>
              <a:rPr lang="en-GB" sz="1600" dirty="0"/>
              <a:t>all the information needed is recorded into the appropriate entities.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5BEFCCC-84D6-4F8C-A979-E2E3FDCE3A06}"/>
              </a:ext>
            </a:extLst>
          </p:cNvPr>
          <p:cNvSpPr/>
          <p:nvPr/>
        </p:nvSpPr>
        <p:spPr>
          <a:xfrm>
            <a:off x="663906" y="5235299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2AA314BB-F97C-46ED-B82B-3EF726EC6636}"/>
              </a:ext>
            </a:extLst>
          </p:cNvPr>
          <p:cNvSpPr/>
          <p:nvPr/>
        </p:nvSpPr>
        <p:spPr>
          <a:xfrm>
            <a:off x="1663376" y="5165214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3E0D0E90-8667-4F68-9A3D-EBC7DFEA4307}"/>
              </a:ext>
            </a:extLst>
          </p:cNvPr>
          <p:cNvSpPr/>
          <p:nvPr/>
        </p:nvSpPr>
        <p:spPr>
          <a:xfrm>
            <a:off x="2769148" y="5165214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14ED4222-0265-46A7-84C7-3DDC6FB724DD}"/>
              </a:ext>
            </a:extLst>
          </p:cNvPr>
          <p:cNvSpPr/>
          <p:nvPr/>
        </p:nvSpPr>
        <p:spPr>
          <a:xfrm>
            <a:off x="3761516" y="5158119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1F1B0BD-2E23-4F9B-A406-3240CFC2FD56}"/>
              </a:ext>
            </a:extLst>
          </p:cNvPr>
          <p:cNvSpPr/>
          <p:nvPr/>
        </p:nvSpPr>
        <p:spPr>
          <a:xfrm>
            <a:off x="1198398" y="4474092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61635FA-BE12-4543-8BA1-BCFE477A2A34}"/>
              </a:ext>
            </a:extLst>
          </p:cNvPr>
          <p:cNvSpPr/>
          <p:nvPr/>
        </p:nvSpPr>
        <p:spPr>
          <a:xfrm>
            <a:off x="2222885" y="4452823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28CA6A1E-343F-4A2A-9E31-5EBC9B1547CB}"/>
              </a:ext>
            </a:extLst>
          </p:cNvPr>
          <p:cNvSpPr/>
          <p:nvPr/>
        </p:nvSpPr>
        <p:spPr>
          <a:xfrm>
            <a:off x="3236529" y="4435099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C6166084-C83E-4B40-B4AF-8DD466217DE7}"/>
              </a:ext>
            </a:extLst>
          </p:cNvPr>
          <p:cNvSpPr/>
          <p:nvPr/>
        </p:nvSpPr>
        <p:spPr>
          <a:xfrm>
            <a:off x="1681084" y="3782969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H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07F7E4F5-75C0-4513-A7E7-353D0391D3F9}"/>
              </a:ext>
            </a:extLst>
          </p:cNvPr>
          <p:cNvSpPr/>
          <p:nvPr/>
        </p:nvSpPr>
        <p:spPr>
          <a:xfrm>
            <a:off x="2769148" y="3765241"/>
            <a:ext cx="762446" cy="877150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959CC6A1-1FFA-4375-985D-78806D1F72EB}"/>
              </a:ext>
            </a:extLst>
          </p:cNvPr>
          <p:cNvSpPr/>
          <p:nvPr/>
        </p:nvSpPr>
        <p:spPr>
          <a:xfrm>
            <a:off x="2120636" y="3348003"/>
            <a:ext cx="878720" cy="614398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J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4B35451F-75D9-4873-8DBF-44D7AC19CAB9}"/>
              </a:ext>
            </a:extLst>
          </p:cNvPr>
          <p:cNvSpPr/>
          <p:nvPr/>
        </p:nvSpPr>
        <p:spPr>
          <a:xfrm>
            <a:off x="6656485" y="2863085"/>
            <a:ext cx="1551448" cy="607349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DOCTOR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5E7ACFF0-13D4-47AF-9859-94AEEE54EADD}"/>
              </a:ext>
            </a:extLst>
          </p:cNvPr>
          <p:cNvSpPr/>
          <p:nvPr/>
        </p:nvSpPr>
        <p:spPr>
          <a:xfrm>
            <a:off x="8156200" y="2863085"/>
            <a:ext cx="1621158" cy="607349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PRESCRIPTION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2DC2CA9-12C0-42D4-8D87-4F445D3D49FF}"/>
              </a:ext>
            </a:extLst>
          </p:cNvPr>
          <p:cNvSpPr/>
          <p:nvPr/>
        </p:nvSpPr>
        <p:spPr>
          <a:xfrm>
            <a:off x="9708019" y="2863085"/>
            <a:ext cx="1728481" cy="607349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HOSPITAL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B444A-B3EA-4BE2-AF59-07E63B8F5B8E}"/>
              </a:ext>
            </a:extLst>
          </p:cNvPr>
          <p:cNvSpPr txBox="1"/>
          <p:nvPr/>
        </p:nvSpPr>
        <p:spPr>
          <a:xfrm>
            <a:off x="5036980" y="4337213"/>
            <a:ext cx="8442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 do this to make sure the foundation of the database is strong </a:t>
            </a:r>
          </a:p>
          <a:p>
            <a:r>
              <a:rPr lang="en-GB" sz="1600" dirty="0"/>
              <a:t>enough to hold the structure above it and keep it upright.</a:t>
            </a: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F982802C-7B0B-454F-9BA7-05CD743C2648}"/>
              </a:ext>
            </a:extLst>
          </p:cNvPr>
          <p:cNvSpPr/>
          <p:nvPr/>
        </p:nvSpPr>
        <p:spPr>
          <a:xfrm>
            <a:off x="6550625" y="5616578"/>
            <a:ext cx="1958180" cy="851572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Medical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A403F7AE-B2D2-41F1-BA47-2DA91B8FF255}"/>
              </a:ext>
            </a:extLst>
          </p:cNvPr>
          <p:cNvSpPr/>
          <p:nvPr/>
        </p:nvSpPr>
        <p:spPr>
          <a:xfrm>
            <a:off x="8279107" y="5616578"/>
            <a:ext cx="1958180" cy="851572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641003B7-C20B-4B3D-9348-29B93B898947}"/>
              </a:ext>
            </a:extLst>
          </p:cNvPr>
          <p:cNvSpPr/>
          <p:nvPr/>
        </p:nvSpPr>
        <p:spPr>
          <a:xfrm>
            <a:off x="7455251" y="4992490"/>
            <a:ext cx="1958180" cy="851572"/>
          </a:xfrm>
          <a:prstGeom prst="cub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HealthOne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66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BCD8E7-828F-41E5-9B3C-83621602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Expanding upon our entities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5A6D3-B1DD-42F2-BA24-42907B682F17}"/>
              </a:ext>
            </a:extLst>
          </p:cNvPr>
          <p:cNvSpPr txBox="1"/>
          <p:nvPr/>
        </p:nvSpPr>
        <p:spPr>
          <a:xfrm>
            <a:off x="3016840" y="2328061"/>
            <a:ext cx="770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We started off with 4 entities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8CD7A-C73C-4D79-9A9C-02262498FFCE}"/>
              </a:ext>
            </a:extLst>
          </p:cNvPr>
          <p:cNvSpPr txBox="1"/>
          <p:nvPr/>
        </p:nvSpPr>
        <p:spPr>
          <a:xfrm>
            <a:off x="1453002" y="3915001"/>
            <a:ext cx="10738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This was then increased to the existing 9 entities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26DF43-8898-44DB-9D9A-EE3C038B0BCD}"/>
              </a:ext>
            </a:extLst>
          </p:cNvPr>
          <p:cNvGrpSpPr/>
          <p:nvPr/>
        </p:nvGrpSpPr>
        <p:grpSpPr>
          <a:xfrm>
            <a:off x="778933" y="5554132"/>
            <a:ext cx="11776127" cy="1303867"/>
            <a:chOff x="839858" y="5234326"/>
            <a:chExt cx="11716716" cy="150014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E8D35B-01AA-4F4B-B860-B0C518537B4D}"/>
                </a:ext>
              </a:extLst>
            </p:cNvPr>
            <p:cNvSpPr/>
            <p:nvPr/>
          </p:nvSpPr>
          <p:spPr>
            <a:xfrm>
              <a:off x="839858" y="5234326"/>
              <a:ext cx="10738998" cy="150014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‘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AD7735-BB12-45B9-90E3-E7313B08BA01}"/>
                </a:ext>
              </a:extLst>
            </p:cNvPr>
            <p:cNvSpPr txBox="1"/>
            <p:nvPr/>
          </p:nvSpPr>
          <p:spPr>
            <a:xfrm>
              <a:off x="957051" y="5365039"/>
              <a:ext cx="11599523" cy="995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Next information about each entity had the relevant information added to it along with a unique key</a:t>
              </a:r>
            </a:p>
          </p:txBody>
        </p:sp>
      </p:grpSp>
      <p:sp>
        <p:nvSpPr>
          <p:cNvPr id="12" name="Cube 11">
            <a:extLst>
              <a:ext uri="{FF2B5EF4-FFF2-40B4-BE49-F238E27FC236}">
                <a16:creationId xmlns:a16="http://schemas.microsoft.com/office/drawing/2014/main" id="{424B25ED-3549-4157-8553-323E89F1A015}"/>
              </a:ext>
            </a:extLst>
          </p:cNvPr>
          <p:cNvSpPr/>
          <p:nvPr/>
        </p:nvSpPr>
        <p:spPr>
          <a:xfrm>
            <a:off x="4664559" y="4519125"/>
            <a:ext cx="2144550" cy="805754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INSURANCE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6FEDA59-F2A6-4EBC-A85F-EDD8A63EDC3B}"/>
              </a:ext>
            </a:extLst>
          </p:cNvPr>
          <p:cNvSpPr/>
          <p:nvPr/>
        </p:nvSpPr>
        <p:spPr>
          <a:xfrm>
            <a:off x="1450614" y="3059494"/>
            <a:ext cx="2144551" cy="742670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4ED2A3FE-5F16-4E74-BEC9-49047DEB62D5}"/>
              </a:ext>
            </a:extLst>
          </p:cNvPr>
          <p:cNvSpPr/>
          <p:nvPr/>
        </p:nvSpPr>
        <p:spPr>
          <a:xfrm>
            <a:off x="3846928" y="3059494"/>
            <a:ext cx="2144551" cy="742670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DOCTOR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E0A6AAC-EADE-49DB-95BE-FE2D2FA7211B}"/>
              </a:ext>
            </a:extLst>
          </p:cNvPr>
          <p:cNvSpPr/>
          <p:nvPr/>
        </p:nvSpPr>
        <p:spPr>
          <a:xfrm>
            <a:off x="6274955" y="3045290"/>
            <a:ext cx="1740196" cy="763639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HOSPITAL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327850D-8D86-4F6C-A60B-447AAF44B246}"/>
              </a:ext>
            </a:extLst>
          </p:cNvPr>
          <p:cNvSpPr/>
          <p:nvPr/>
        </p:nvSpPr>
        <p:spPr>
          <a:xfrm>
            <a:off x="8478795" y="3038524"/>
            <a:ext cx="1929643" cy="763639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PRESCRIPTION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7A3E5DC-37A8-4954-A8A0-6BFB45E1C973}"/>
              </a:ext>
            </a:extLst>
          </p:cNvPr>
          <p:cNvSpPr/>
          <p:nvPr/>
        </p:nvSpPr>
        <p:spPr>
          <a:xfrm>
            <a:off x="552889" y="4560917"/>
            <a:ext cx="2027275" cy="799611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VISIT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70F11C79-F9D2-4534-9820-E60D52AA8ED1}"/>
              </a:ext>
            </a:extLst>
          </p:cNvPr>
          <p:cNvSpPr/>
          <p:nvPr/>
        </p:nvSpPr>
        <p:spPr>
          <a:xfrm>
            <a:off x="2623897" y="4535836"/>
            <a:ext cx="1996929" cy="789043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CARE HISTORY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87FEEE4-CDA0-47C7-AA4E-8C2A243DC5B5}"/>
              </a:ext>
            </a:extLst>
          </p:cNvPr>
          <p:cNvSpPr/>
          <p:nvPr/>
        </p:nvSpPr>
        <p:spPr>
          <a:xfrm>
            <a:off x="6867057" y="4519125"/>
            <a:ext cx="2144550" cy="805754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DRUG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CDA5D427-B531-435C-822B-9CAF48FCC6C5}"/>
              </a:ext>
            </a:extLst>
          </p:cNvPr>
          <p:cNvSpPr/>
          <p:nvPr/>
        </p:nvSpPr>
        <p:spPr>
          <a:xfrm>
            <a:off x="9069555" y="4519125"/>
            <a:ext cx="2342708" cy="799611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47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1C7165-8A3A-44EB-88D0-4EFA36A00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1081473-BB93-49A4-B605-4E2053739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E65240-16EC-4C05-BCB5-120B56FA897A}"/>
              </a:ext>
            </a:extLst>
          </p:cNvPr>
          <p:cNvSpPr/>
          <p:nvPr/>
        </p:nvSpPr>
        <p:spPr>
          <a:xfrm>
            <a:off x="990988" y="1263997"/>
            <a:ext cx="1559441" cy="8452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policy_number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nsurance_id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insurance_name</a:t>
            </a:r>
            <a:endParaRPr lang="en-GB" sz="1200" dirty="0"/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31B9700D-DFAD-463E-A478-A7D0E9923E3D}"/>
              </a:ext>
            </a:extLst>
          </p:cNvPr>
          <p:cNvSpPr/>
          <p:nvPr/>
        </p:nvSpPr>
        <p:spPr>
          <a:xfrm>
            <a:off x="479314" y="2314516"/>
            <a:ext cx="2144553" cy="878955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INSURANCE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F2D7EDC8-8218-4849-8F99-4A8E5C640844}"/>
              </a:ext>
            </a:extLst>
          </p:cNvPr>
          <p:cNvSpPr/>
          <p:nvPr/>
        </p:nvSpPr>
        <p:spPr>
          <a:xfrm>
            <a:off x="5829149" y="4849063"/>
            <a:ext cx="2187131" cy="850610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DRUG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85D385F4-C513-4A89-B6E9-835695F63165}"/>
              </a:ext>
            </a:extLst>
          </p:cNvPr>
          <p:cNvSpPr/>
          <p:nvPr/>
        </p:nvSpPr>
        <p:spPr>
          <a:xfrm>
            <a:off x="757875" y="4816150"/>
            <a:ext cx="1959935" cy="878955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VISIT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D8F3DE7F-9ABA-47A7-901A-0816175616B1}"/>
              </a:ext>
            </a:extLst>
          </p:cNvPr>
          <p:cNvSpPr/>
          <p:nvPr/>
        </p:nvSpPr>
        <p:spPr>
          <a:xfrm>
            <a:off x="2810647" y="2310750"/>
            <a:ext cx="2572754" cy="878955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PATIENT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239F7B84-66A9-430C-8C0C-865D7162A4F1}"/>
              </a:ext>
            </a:extLst>
          </p:cNvPr>
          <p:cNvSpPr/>
          <p:nvPr/>
        </p:nvSpPr>
        <p:spPr>
          <a:xfrm>
            <a:off x="5641334" y="2310750"/>
            <a:ext cx="1877600" cy="850610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DOCTOR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03DD5AE-62EB-4F41-B2F9-E32F9565C032}"/>
              </a:ext>
            </a:extLst>
          </p:cNvPr>
          <p:cNvSpPr/>
          <p:nvPr/>
        </p:nvSpPr>
        <p:spPr>
          <a:xfrm>
            <a:off x="3122012" y="4809599"/>
            <a:ext cx="2291319" cy="882502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PRIMARY CARE HISTORY</a:t>
            </a:r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9E95FDE4-479A-4823-BC7A-CD5F30ABCE99}"/>
              </a:ext>
            </a:extLst>
          </p:cNvPr>
          <p:cNvSpPr/>
          <p:nvPr/>
        </p:nvSpPr>
        <p:spPr>
          <a:xfrm>
            <a:off x="7769940" y="2252274"/>
            <a:ext cx="1740196" cy="903772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HOSPITAL</a:t>
            </a:r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DEB44E6F-F46F-4F73-8283-2E64E91A3974}"/>
              </a:ext>
            </a:extLst>
          </p:cNvPr>
          <p:cNvSpPr/>
          <p:nvPr/>
        </p:nvSpPr>
        <p:spPr>
          <a:xfrm>
            <a:off x="9727778" y="2259358"/>
            <a:ext cx="1899685" cy="903772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PRESCRIPTION</a:t>
            </a:r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32E1387F-916F-4392-A4BA-88E3CAA7CB20}"/>
              </a:ext>
            </a:extLst>
          </p:cNvPr>
          <p:cNvSpPr/>
          <p:nvPr/>
        </p:nvSpPr>
        <p:spPr>
          <a:xfrm>
            <a:off x="8432098" y="4816150"/>
            <a:ext cx="2641867" cy="850610"/>
          </a:xfrm>
          <a:prstGeom prst="cub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ZONE</a:t>
            </a:r>
            <a:endParaRPr lang="en-GB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BB54F1B-1C06-4EED-A577-28184BA72B5D}"/>
              </a:ext>
            </a:extLst>
          </p:cNvPr>
          <p:cNvSpPr/>
          <p:nvPr/>
        </p:nvSpPr>
        <p:spPr>
          <a:xfrm>
            <a:off x="1301604" y="3214180"/>
            <a:ext cx="1010092" cy="143805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visit_id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 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hospital_id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 date</a:t>
            </a:r>
            <a:endParaRPr lang="en-GB" sz="12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BB5B71-F5CB-4D7C-809B-8C4C772BE85E}"/>
              </a:ext>
            </a:extLst>
          </p:cNvPr>
          <p:cNvSpPr/>
          <p:nvPr/>
        </p:nvSpPr>
        <p:spPr>
          <a:xfrm>
            <a:off x="5956141" y="522714"/>
            <a:ext cx="1387552" cy="16126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first_name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last_name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address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phone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email_address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specialism</a:t>
            </a:r>
            <a:endParaRPr lang="en-GB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2B12BD-9AA2-4BCE-8D39-028E5F474EB5}"/>
              </a:ext>
            </a:extLst>
          </p:cNvPr>
          <p:cNvSpPr/>
          <p:nvPr/>
        </p:nvSpPr>
        <p:spPr>
          <a:xfrm>
            <a:off x="9135633" y="3495915"/>
            <a:ext cx="1400770" cy="122274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zone_id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location_id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hospital_id</a:t>
            </a:r>
            <a:endParaRPr lang="en-GB" sz="1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35F5A30-F89E-4BD6-BD0D-7A45FF4DD40C}"/>
              </a:ext>
            </a:extLst>
          </p:cNvPr>
          <p:cNvSpPr/>
          <p:nvPr/>
        </p:nvSpPr>
        <p:spPr>
          <a:xfrm>
            <a:off x="8196175" y="844130"/>
            <a:ext cx="1071795" cy="125996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hospital_id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address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endParaRPr lang="en-GB" sz="12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9C5837-BBB0-489B-8169-6B12C9A77089}"/>
              </a:ext>
            </a:extLst>
          </p:cNvPr>
          <p:cNvSpPr/>
          <p:nvPr/>
        </p:nvSpPr>
        <p:spPr>
          <a:xfrm>
            <a:off x="3482899" y="3255438"/>
            <a:ext cx="1878986" cy="13220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record_id</a:t>
            </a:r>
            <a:endParaRPr lang="en-GB" sz="12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FK2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endParaRPr lang="en-GB" sz="12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FK3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visit_id</a:t>
            </a:r>
            <a:endParaRPr lang="en-GB" sz="12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FK1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endParaRPr lang="en-GB" sz="12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date_md_assigned</a:t>
            </a:r>
            <a:endParaRPr lang="en-GB" sz="12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date_md_removed</a:t>
            </a:r>
            <a:endParaRPr lang="en-GB" sz="12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3D53EE-8184-4E15-8D0A-20B9345EDA17}"/>
              </a:ext>
            </a:extLst>
          </p:cNvPr>
          <p:cNvSpPr/>
          <p:nvPr/>
        </p:nvSpPr>
        <p:spPr>
          <a:xfrm>
            <a:off x="10156923" y="1263996"/>
            <a:ext cx="1470540" cy="87474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prescription_id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FK1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FK2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issue_date</a:t>
            </a:r>
            <a:endParaRPr lang="en-GB" sz="12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E25B9B-EBB8-436D-8598-5011E6486F39}"/>
              </a:ext>
            </a:extLst>
          </p:cNvPr>
          <p:cNvSpPr/>
          <p:nvPr/>
        </p:nvSpPr>
        <p:spPr>
          <a:xfrm>
            <a:off x="3084371" y="390912"/>
            <a:ext cx="2291319" cy="17650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insurance_id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 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insurance_holder_patient_id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first_name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last_name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dob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email_address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phone_number</a:t>
            </a:r>
            <a:endParaRPr lang="en-GB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890022-CCCF-4E38-AB81-FAA140567104}"/>
              </a:ext>
            </a:extLst>
          </p:cNvPr>
          <p:cNvSpPr/>
          <p:nvPr/>
        </p:nvSpPr>
        <p:spPr>
          <a:xfrm>
            <a:off x="6315643" y="3448222"/>
            <a:ext cx="1341478" cy="11111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drug_id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drug_purpose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2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side_effects</a:t>
            </a:r>
            <a:br>
              <a:rPr lang="en-GB" sz="1200" dirty="0"/>
            </a:br>
            <a:r>
              <a:rPr lang="en-GB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interactions</a:t>
            </a:r>
            <a:endParaRPr lang="en-GB" sz="1200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454140-927C-439A-9A80-6D53D7871629}"/>
              </a:ext>
            </a:extLst>
          </p:cNvPr>
          <p:cNvCxnSpPr/>
          <p:nvPr/>
        </p:nvCxnSpPr>
        <p:spPr>
          <a:xfrm>
            <a:off x="4097024" y="2155916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39E11F8-A7DB-4BDB-8B5C-EB100A40F72E}"/>
              </a:ext>
            </a:extLst>
          </p:cNvPr>
          <p:cNvCxnSpPr/>
          <p:nvPr/>
        </p:nvCxnSpPr>
        <p:spPr>
          <a:xfrm>
            <a:off x="6509143" y="2140154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5A8FCB8-04BB-4D36-877C-232466317698}"/>
              </a:ext>
            </a:extLst>
          </p:cNvPr>
          <p:cNvCxnSpPr/>
          <p:nvPr/>
        </p:nvCxnSpPr>
        <p:spPr>
          <a:xfrm>
            <a:off x="8732073" y="2134898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9F41C7E-31A0-470D-B740-0FDB4A3BCBD0}"/>
              </a:ext>
            </a:extLst>
          </p:cNvPr>
          <p:cNvCxnSpPr/>
          <p:nvPr/>
        </p:nvCxnSpPr>
        <p:spPr>
          <a:xfrm>
            <a:off x="4358244" y="4588325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16D1C7-ADA2-4FB7-B4ED-30E1E66758F6}"/>
              </a:ext>
            </a:extLst>
          </p:cNvPr>
          <p:cNvCxnSpPr/>
          <p:nvPr/>
        </p:nvCxnSpPr>
        <p:spPr>
          <a:xfrm>
            <a:off x="10686989" y="2166431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3FAECE9-09C8-4E63-8C84-4CC87A4A7A96}"/>
              </a:ext>
            </a:extLst>
          </p:cNvPr>
          <p:cNvCxnSpPr/>
          <p:nvPr/>
        </p:nvCxnSpPr>
        <p:spPr>
          <a:xfrm>
            <a:off x="1718971" y="4652233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4D399AE-1F75-4A39-92B0-E717B157452D}"/>
              </a:ext>
            </a:extLst>
          </p:cNvPr>
          <p:cNvCxnSpPr/>
          <p:nvPr/>
        </p:nvCxnSpPr>
        <p:spPr>
          <a:xfrm>
            <a:off x="9753031" y="4667288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0E44004-0B48-4479-9924-9849900B41EA}"/>
              </a:ext>
            </a:extLst>
          </p:cNvPr>
          <p:cNvCxnSpPr/>
          <p:nvPr/>
        </p:nvCxnSpPr>
        <p:spPr>
          <a:xfrm>
            <a:off x="6963345" y="4603035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EDB552A-2567-4F52-B587-B7102952ACEF}"/>
              </a:ext>
            </a:extLst>
          </p:cNvPr>
          <p:cNvCxnSpPr/>
          <p:nvPr/>
        </p:nvCxnSpPr>
        <p:spPr>
          <a:xfrm>
            <a:off x="1639269" y="2089978"/>
            <a:ext cx="0" cy="2824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84338D-47BF-4ADE-BF4D-23B1EC37D077}"/>
              </a:ext>
            </a:extLst>
          </p:cNvPr>
          <p:cNvSpPr/>
          <p:nvPr/>
        </p:nvSpPr>
        <p:spPr>
          <a:xfrm>
            <a:off x="2884665" y="5882499"/>
            <a:ext cx="6594776" cy="6764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11F10A-E0E3-4653-B45D-23B9DDF28F50}"/>
              </a:ext>
            </a:extLst>
          </p:cNvPr>
          <p:cNvSpPr txBox="1"/>
          <p:nvPr/>
        </p:nvSpPr>
        <p:spPr>
          <a:xfrm>
            <a:off x="2954119" y="5986192"/>
            <a:ext cx="645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attributes for the entities were added</a:t>
            </a:r>
          </a:p>
        </p:txBody>
      </p:sp>
    </p:spTree>
    <p:extLst>
      <p:ext uri="{BB962C8B-B14F-4D97-AF65-F5344CB8AC3E}">
        <p14:creationId xmlns:p14="http://schemas.microsoft.com/office/powerpoint/2010/main" val="338812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CDDC-D0B5-4306-953D-B6A3A572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Entities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2D2E08-CA4C-4188-B781-A76CCE22B09F}"/>
              </a:ext>
            </a:extLst>
          </p:cNvPr>
          <p:cNvGrpSpPr/>
          <p:nvPr/>
        </p:nvGrpSpPr>
        <p:grpSpPr>
          <a:xfrm>
            <a:off x="612772" y="2112608"/>
            <a:ext cx="2420715" cy="2140719"/>
            <a:chOff x="2676525" y="1885950"/>
            <a:chExt cx="3543300" cy="32194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653F6E-9161-4EF6-AA4C-B8891BE6894C}"/>
                </a:ext>
              </a:extLst>
            </p:cNvPr>
            <p:cNvSpPr/>
            <p:nvPr/>
          </p:nvSpPr>
          <p:spPr>
            <a:xfrm>
              <a:off x="2676525" y="1885950"/>
              <a:ext cx="3543300" cy="3219450"/>
            </a:xfrm>
            <a:prstGeom prst="roundRect">
              <a:avLst/>
            </a:prstGeom>
            <a:solidFill>
              <a:srgbClr val="0A9F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CCA017-9A99-4A22-A841-2DDBB340936A}"/>
                </a:ext>
              </a:extLst>
            </p:cNvPr>
            <p:cNvSpPr txBox="1"/>
            <p:nvPr/>
          </p:nvSpPr>
          <p:spPr>
            <a:xfrm>
              <a:off x="2876550" y="2797076"/>
              <a:ext cx="3168077" cy="2082909"/>
            </a:xfrm>
            <a:prstGeom prst="rect">
              <a:avLst/>
            </a:prstGeom>
            <a:no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1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</a:t>
              </a: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patient_id</a:t>
              </a:r>
              <a:br>
                <a:rPr lang="en-GB" sz="1050" dirty="0"/>
              </a:br>
              <a:r>
                <a:rPr lang="en-GB" sz="1050" b="1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FK</a:t>
              </a: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insurance_id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  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insurance_holder_patient_id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 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first_name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 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last_name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   dob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 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email_address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  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phone_number</a:t>
              </a:r>
              <a:endParaRPr lang="en-GB" sz="1050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6CA0A2-82A2-4A1A-B232-B0BC652738F5}"/>
                </a:ext>
              </a:extLst>
            </p:cNvPr>
            <p:cNvCxnSpPr/>
            <p:nvPr/>
          </p:nvCxnSpPr>
          <p:spPr>
            <a:xfrm>
              <a:off x="2676525" y="2628900"/>
              <a:ext cx="3543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133537-C692-45F1-A1C7-26AE24A913B3}"/>
                </a:ext>
              </a:extLst>
            </p:cNvPr>
            <p:cNvSpPr txBox="1"/>
            <p:nvPr/>
          </p:nvSpPr>
          <p:spPr>
            <a:xfrm>
              <a:off x="3752850" y="2083147"/>
              <a:ext cx="1390650" cy="338554"/>
            </a:xfrm>
            <a:prstGeom prst="rect">
              <a:avLst/>
            </a:prstGeom>
            <a:no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PATIENT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3E52CA-CB8D-4C4A-827D-A8DE1AAC55A4}"/>
              </a:ext>
            </a:extLst>
          </p:cNvPr>
          <p:cNvGrpSpPr/>
          <p:nvPr/>
        </p:nvGrpSpPr>
        <p:grpSpPr>
          <a:xfrm>
            <a:off x="696715" y="5040091"/>
            <a:ext cx="2302556" cy="1389812"/>
            <a:chOff x="2676525" y="1885950"/>
            <a:chExt cx="3543300" cy="3219450"/>
          </a:xfrm>
          <a:solidFill>
            <a:srgbClr val="0A9FFA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C2CE4D9-BDFA-4896-ACD8-63D4183CA2AF}"/>
                </a:ext>
              </a:extLst>
            </p:cNvPr>
            <p:cNvSpPr/>
            <p:nvPr/>
          </p:nvSpPr>
          <p:spPr>
            <a:xfrm>
              <a:off x="2676525" y="1885950"/>
              <a:ext cx="3543300" cy="321945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A083D0-EE89-4414-869D-6F9976659A85}"/>
                </a:ext>
              </a:extLst>
            </p:cNvPr>
            <p:cNvSpPr txBox="1"/>
            <p:nvPr/>
          </p:nvSpPr>
          <p:spPr>
            <a:xfrm>
              <a:off x="2848681" y="3114591"/>
              <a:ext cx="3203829" cy="1978446"/>
            </a:xfrm>
            <a:prstGeom prst="rect">
              <a:avLst/>
            </a:prstGeom>
            <a:grp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policy_number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FK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insurance_id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insurance_name</a:t>
              </a:r>
              <a:endParaRPr lang="en-GB" sz="1050" dirty="0"/>
            </a:p>
            <a:p>
              <a:endParaRPr lang="en-GB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7DCB800-A700-40F1-89A8-4E2155AC360C}"/>
                </a:ext>
              </a:extLst>
            </p:cNvPr>
            <p:cNvCxnSpPr/>
            <p:nvPr/>
          </p:nvCxnSpPr>
          <p:spPr>
            <a:xfrm>
              <a:off x="2676525" y="2727788"/>
              <a:ext cx="35433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28336-A991-4EC4-A502-57C59CA7D1D7}"/>
                </a:ext>
              </a:extLst>
            </p:cNvPr>
            <p:cNvSpPr txBox="1"/>
            <p:nvPr/>
          </p:nvSpPr>
          <p:spPr>
            <a:xfrm>
              <a:off x="3333971" y="1985521"/>
              <a:ext cx="2064050" cy="549192"/>
            </a:xfrm>
            <a:prstGeom prst="rect">
              <a:avLst/>
            </a:prstGeom>
            <a:grp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INSURANCE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6C72F5-05D5-4F89-9A96-FC03DFBDB983}"/>
              </a:ext>
            </a:extLst>
          </p:cNvPr>
          <p:cNvGrpSpPr/>
          <p:nvPr/>
        </p:nvGrpSpPr>
        <p:grpSpPr>
          <a:xfrm>
            <a:off x="3805128" y="5074569"/>
            <a:ext cx="1978351" cy="1439075"/>
            <a:chOff x="2842474" y="2073293"/>
            <a:chExt cx="3543300" cy="3219450"/>
          </a:xfrm>
          <a:solidFill>
            <a:srgbClr val="0A9FFA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2827A08-3935-4480-A074-F36197DFA556}"/>
                </a:ext>
              </a:extLst>
            </p:cNvPr>
            <p:cNvSpPr/>
            <p:nvPr/>
          </p:nvSpPr>
          <p:spPr>
            <a:xfrm>
              <a:off x="2842474" y="2073293"/>
              <a:ext cx="3543300" cy="3219450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EEC80F-24EC-4910-90C6-466044572907}"/>
                </a:ext>
              </a:extLst>
            </p:cNvPr>
            <p:cNvSpPr txBox="1"/>
            <p:nvPr/>
          </p:nvSpPr>
          <p:spPr>
            <a:xfrm>
              <a:off x="3070926" y="3103428"/>
              <a:ext cx="3180251" cy="1652514"/>
            </a:xfrm>
            <a:prstGeom prst="rect">
              <a:avLst/>
            </a:prstGeom>
            <a:grp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drug_id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drug_purpose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05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side_effects</a:t>
              </a:r>
              <a:br>
                <a:rPr lang="en-GB" sz="1050" dirty="0"/>
              </a:br>
              <a:r>
                <a:rPr lang="en-GB" sz="105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interactions</a:t>
              </a:r>
              <a:endParaRPr lang="en-GB" sz="105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7A37F4B-DCF2-4D64-A28F-FEBF4B294DA9}"/>
                </a:ext>
              </a:extLst>
            </p:cNvPr>
            <p:cNvCxnSpPr/>
            <p:nvPr/>
          </p:nvCxnSpPr>
          <p:spPr>
            <a:xfrm>
              <a:off x="2842474" y="2918971"/>
              <a:ext cx="35433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1F5958-25EC-4091-953F-BDECDC1EF001}"/>
                </a:ext>
              </a:extLst>
            </p:cNvPr>
            <p:cNvSpPr txBox="1"/>
            <p:nvPr/>
          </p:nvSpPr>
          <p:spPr>
            <a:xfrm>
              <a:off x="3753637" y="2107910"/>
              <a:ext cx="1814829" cy="549191"/>
            </a:xfrm>
            <a:prstGeom prst="rect">
              <a:avLst/>
            </a:prstGeom>
            <a:grpFill/>
            <a:ln>
              <a:solidFill>
                <a:srgbClr val="0A9FF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DRUG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FA5BED-6F28-495C-A6C5-888FCC948E0F}"/>
              </a:ext>
            </a:extLst>
          </p:cNvPr>
          <p:cNvSpPr txBox="1"/>
          <p:nvPr/>
        </p:nvSpPr>
        <p:spPr>
          <a:xfrm>
            <a:off x="8051344" y="2718446"/>
            <a:ext cx="3730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Connections between the entities were established to better understand how each part worked together along with the impact that they had on each other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FDE4AA-8774-47E2-8B67-E729C5574334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1825159" y="2850613"/>
            <a:ext cx="3862126" cy="815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50FEEE-2765-4613-99A2-41926A46A0FE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2011307" y="4237612"/>
            <a:ext cx="3675978" cy="1629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47B7BC1-41F8-4814-B880-F7968005D283}"/>
              </a:ext>
            </a:extLst>
          </p:cNvPr>
          <p:cNvSpPr/>
          <p:nvPr/>
        </p:nvSpPr>
        <p:spPr>
          <a:xfrm>
            <a:off x="5299316" y="2661810"/>
            <a:ext cx="2649220" cy="1846167"/>
          </a:xfrm>
          <a:prstGeom prst="ellips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PK is the primary key</a:t>
            </a:r>
          </a:p>
          <a:p>
            <a:pPr algn="ctr"/>
            <a:endParaRPr lang="en-GB" sz="1600" dirty="0">
              <a:solidFill>
                <a:schemeClr val="tx1"/>
              </a:solidFill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FK is the foreign key which indicates a link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20CFA1-05D4-48BA-9E3D-B0FA5DAAE362}"/>
              </a:ext>
            </a:extLst>
          </p:cNvPr>
          <p:cNvSpPr/>
          <p:nvPr/>
        </p:nvSpPr>
        <p:spPr>
          <a:xfrm>
            <a:off x="6253217" y="4944535"/>
            <a:ext cx="1919851" cy="1439076"/>
          </a:xfrm>
          <a:prstGeom prst="roundRect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D8F829-D695-43BB-8AC4-0752683C6D9C}"/>
              </a:ext>
            </a:extLst>
          </p:cNvPr>
          <p:cNvCxnSpPr>
            <a:cxnSpLocks/>
          </p:cNvCxnSpPr>
          <p:nvPr/>
        </p:nvCxnSpPr>
        <p:spPr>
          <a:xfrm>
            <a:off x="6253217" y="5383809"/>
            <a:ext cx="19198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1FE6FC-5D7B-4156-A69A-B8C018BB7670}"/>
              </a:ext>
            </a:extLst>
          </p:cNvPr>
          <p:cNvSpPr txBox="1"/>
          <p:nvPr/>
        </p:nvSpPr>
        <p:spPr>
          <a:xfrm>
            <a:off x="6623926" y="4992865"/>
            <a:ext cx="1549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HOSPITAL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6F2AB6-C9FC-4388-8198-19C89A2DC7F8}"/>
              </a:ext>
            </a:extLst>
          </p:cNvPr>
          <p:cNvSpPr txBox="1"/>
          <p:nvPr/>
        </p:nvSpPr>
        <p:spPr>
          <a:xfrm>
            <a:off x="6389496" y="5543260"/>
            <a:ext cx="1489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PK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hospital_id</a:t>
            </a:r>
            <a:br>
              <a:rPr lang="en-GB" sz="1050" dirty="0"/>
            </a:br>
            <a:r>
              <a:rPr lang="en-GB" sz="105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address</a:t>
            </a:r>
            <a:br>
              <a:rPr lang="en-GB" sz="1050" dirty="0"/>
            </a:br>
            <a:r>
              <a:rPr lang="en-GB" sz="105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patient_id</a:t>
            </a:r>
            <a:br>
              <a:rPr lang="en-GB" sz="1050" dirty="0"/>
            </a:br>
            <a:r>
              <a:rPr lang="en-GB" sz="105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 </a:t>
            </a:r>
            <a:r>
              <a:rPr lang="en-GB" sz="105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doctor_id</a:t>
            </a:r>
            <a:endParaRPr lang="en-GB" sz="1050" dirty="0"/>
          </a:p>
          <a:p>
            <a:endParaRPr lang="en-GB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7A280E-D701-4741-93C7-62A6FA94B919}"/>
              </a:ext>
            </a:extLst>
          </p:cNvPr>
          <p:cNvSpPr/>
          <p:nvPr/>
        </p:nvSpPr>
        <p:spPr>
          <a:xfrm>
            <a:off x="3252327" y="2952269"/>
            <a:ext cx="1707054" cy="1481802"/>
          </a:xfrm>
          <a:prstGeom prst="ellipse">
            <a:avLst/>
          </a:prstGeom>
          <a:solidFill>
            <a:srgbClr val="0A9FF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C20D2-1F96-48DF-9C35-E20416BBC8EC}"/>
              </a:ext>
            </a:extLst>
          </p:cNvPr>
          <p:cNvSpPr txBox="1"/>
          <p:nvPr/>
        </p:nvSpPr>
        <p:spPr>
          <a:xfrm>
            <a:off x="3373422" y="3400782"/>
            <a:ext cx="1988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*  Mandatory</a:t>
            </a:r>
          </a:p>
          <a:p>
            <a:r>
              <a:rPr lang="en-GB" sz="1600" dirty="0"/>
              <a:t>o  Optional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0F76D7-CE84-4910-A310-743ADB424E60}"/>
              </a:ext>
            </a:extLst>
          </p:cNvPr>
          <p:cNvCxnSpPr>
            <a:cxnSpLocks/>
          </p:cNvCxnSpPr>
          <p:nvPr/>
        </p:nvCxnSpPr>
        <p:spPr>
          <a:xfrm flipH="1">
            <a:off x="1311657" y="3522897"/>
            <a:ext cx="2128025" cy="1159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F1B094-53E6-4602-876E-47245F7AC0A6}"/>
              </a:ext>
            </a:extLst>
          </p:cNvPr>
          <p:cNvCxnSpPr>
            <a:cxnSpLocks/>
          </p:cNvCxnSpPr>
          <p:nvPr/>
        </p:nvCxnSpPr>
        <p:spPr>
          <a:xfrm flipH="1">
            <a:off x="1960046" y="3805807"/>
            <a:ext cx="1479636" cy="2047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CAFF0B-1E8F-4E7E-A464-D1E20C7A89ED}"/>
              </a:ext>
            </a:extLst>
          </p:cNvPr>
          <p:cNvSpPr txBox="1"/>
          <p:nvPr/>
        </p:nvSpPr>
        <p:spPr>
          <a:xfrm>
            <a:off x="3576282" y="2490635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Primary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CA68C-8134-4E87-84B0-901DEC64F46C}"/>
              </a:ext>
            </a:extLst>
          </p:cNvPr>
          <p:cNvSpPr txBox="1"/>
          <p:nvPr/>
        </p:nvSpPr>
        <p:spPr>
          <a:xfrm rot="20201936">
            <a:off x="2823751" y="3785174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54204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BA3D5F5-4C12-4645-9DBE-D221FAA83E57}"/>
              </a:ext>
            </a:extLst>
          </p:cNvPr>
          <p:cNvGrpSpPr/>
          <p:nvPr/>
        </p:nvGrpSpPr>
        <p:grpSpPr>
          <a:xfrm>
            <a:off x="2382007" y="955778"/>
            <a:ext cx="8038062" cy="1200329"/>
            <a:chOff x="6524776" y="1127848"/>
            <a:chExt cx="5921746" cy="120032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44775D2-5D3E-403B-A88E-BFF30ACA090D}"/>
                </a:ext>
              </a:extLst>
            </p:cNvPr>
            <p:cNvSpPr/>
            <p:nvPr/>
          </p:nvSpPr>
          <p:spPr>
            <a:xfrm>
              <a:off x="6524776" y="1149531"/>
              <a:ext cx="5773550" cy="11569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C1BF4DE-C6ED-48F3-A9EF-F37129445C65}"/>
                </a:ext>
              </a:extLst>
            </p:cNvPr>
            <p:cNvSpPr txBox="1"/>
            <p:nvPr/>
          </p:nvSpPr>
          <p:spPr>
            <a:xfrm>
              <a:off x="6886501" y="1127848"/>
              <a:ext cx="556002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/>
                <a:t>The entity ZONE was made as an intersection entity to better represent the connection between the DOCTOR and the HOSPITAL.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4EA7B43-7EAA-4C36-8E01-175073F0622B}"/>
              </a:ext>
            </a:extLst>
          </p:cNvPr>
          <p:cNvGrpSpPr/>
          <p:nvPr/>
        </p:nvGrpSpPr>
        <p:grpSpPr>
          <a:xfrm>
            <a:off x="4028848" y="112828"/>
            <a:ext cx="4604246" cy="642330"/>
            <a:chOff x="180753" y="52987"/>
            <a:chExt cx="3795824" cy="1583587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921371F-1A42-4805-815F-CDBBCCAE7B50}"/>
                </a:ext>
              </a:extLst>
            </p:cNvPr>
            <p:cNvSpPr/>
            <p:nvPr/>
          </p:nvSpPr>
          <p:spPr>
            <a:xfrm>
              <a:off x="180753" y="52987"/>
              <a:ext cx="3795824" cy="15835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DA12385-3B71-45E2-8E66-CF4D78454207}"/>
                </a:ext>
              </a:extLst>
            </p:cNvPr>
            <p:cNvSpPr txBox="1"/>
            <p:nvPr/>
          </p:nvSpPr>
          <p:spPr>
            <a:xfrm>
              <a:off x="262938" y="187333"/>
              <a:ext cx="3652286" cy="1289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dirty="0"/>
                <a:t>INTERSECTION ENTITIES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943E4A7-DB08-4224-8B57-936C06AD6BF8}"/>
              </a:ext>
            </a:extLst>
          </p:cNvPr>
          <p:cNvGrpSpPr/>
          <p:nvPr/>
        </p:nvGrpSpPr>
        <p:grpSpPr>
          <a:xfrm>
            <a:off x="3380828" y="2739926"/>
            <a:ext cx="1981444" cy="2343424"/>
            <a:chOff x="6629022" y="2810383"/>
            <a:chExt cx="2242917" cy="3065378"/>
          </a:xfrm>
          <a:solidFill>
            <a:srgbClr val="0A9FFA"/>
          </a:solidFill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832E8D7-C262-4B97-877B-53450EF18608}"/>
                </a:ext>
              </a:extLst>
            </p:cNvPr>
            <p:cNvGrpSpPr/>
            <p:nvPr/>
          </p:nvGrpSpPr>
          <p:grpSpPr>
            <a:xfrm>
              <a:off x="6629022" y="2810383"/>
              <a:ext cx="2242917" cy="3065378"/>
              <a:chOff x="2692621" y="2261380"/>
              <a:chExt cx="3543302" cy="3219450"/>
            </a:xfrm>
            <a:grpFill/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3E6B6E97-99F0-4C9D-A222-8917F13726A8}"/>
                  </a:ext>
                </a:extLst>
              </p:cNvPr>
              <p:cNvSpPr/>
              <p:nvPr/>
            </p:nvSpPr>
            <p:spPr>
              <a:xfrm>
                <a:off x="2692623" y="2261380"/>
                <a:ext cx="3543300" cy="321945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7C17BC3-DE46-4403-8544-1EED82B7A66D}"/>
                  </a:ext>
                </a:extLst>
              </p:cNvPr>
              <p:cNvCxnSpPr/>
              <p:nvPr/>
            </p:nvCxnSpPr>
            <p:spPr>
              <a:xfrm>
                <a:off x="2692621" y="2768891"/>
                <a:ext cx="3543300" cy="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93125C7-0633-473A-B3C3-C5659009BAD5}"/>
                  </a:ext>
                </a:extLst>
              </p:cNvPr>
              <p:cNvSpPr txBox="1"/>
              <p:nvPr/>
            </p:nvSpPr>
            <p:spPr>
              <a:xfrm>
                <a:off x="3525620" y="2301764"/>
                <a:ext cx="2143210" cy="4228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DOCTOR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3BA1877-199B-452D-9B0D-75B50B81FB61}"/>
                </a:ext>
              </a:extLst>
            </p:cNvPr>
            <p:cNvSpPr txBox="1"/>
            <p:nvPr/>
          </p:nvSpPr>
          <p:spPr>
            <a:xfrm>
              <a:off x="6721738" y="3411360"/>
              <a:ext cx="1845728" cy="209349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doctor_id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first_name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last_name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 address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 phone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o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email_address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specialism</a:t>
              </a:r>
              <a:endParaRPr lang="en-GB" sz="14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2C5938B-6790-4F45-8D2A-2DD1F8B604FE}"/>
              </a:ext>
            </a:extLst>
          </p:cNvPr>
          <p:cNvGrpSpPr/>
          <p:nvPr/>
        </p:nvGrpSpPr>
        <p:grpSpPr>
          <a:xfrm>
            <a:off x="6646536" y="2714894"/>
            <a:ext cx="1936485" cy="2343424"/>
            <a:chOff x="6618833" y="2810383"/>
            <a:chExt cx="2253106" cy="3065378"/>
          </a:xfrm>
          <a:solidFill>
            <a:srgbClr val="0A9FFA"/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6EE5AF5-A847-4F88-BF48-029D5A521B90}"/>
                </a:ext>
              </a:extLst>
            </p:cNvPr>
            <p:cNvGrpSpPr/>
            <p:nvPr/>
          </p:nvGrpSpPr>
          <p:grpSpPr>
            <a:xfrm>
              <a:off x="6618833" y="2810383"/>
              <a:ext cx="2253106" cy="3065378"/>
              <a:chOff x="2676525" y="2261380"/>
              <a:chExt cx="3559398" cy="3219450"/>
            </a:xfrm>
            <a:grpFill/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87273B86-8886-418C-9965-793D00B6ADE9}"/>
                  </a:ext>
                </a:extLst>
              </p:cNvPr>
              <p:cNvSpPr/>
              <p:nvPr/>
            </p:nvSpPr>
            <p:spPr>
              <a:xfrm>
                <a:off x="2692623" y="2261380"/>
                <a:ext cx="3543300" cy="321945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E8F1392-B976-42B2-9B11-320E96331023}"/>
                  </a:ext>
                </a:extLst>
              </p:cNvPr>
              <p:cNvCxnSpPr/>
              <p:nvPr/>
            </p:nvCxnSpPr>
            <p:spPr>
              <a:xfrm>
                <a:off x="2676525" y="2727788"/>
                <a:ext cx="3543300" cy="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2A50117-332B-4054-89EC-A5AD6E94666E}"/>
                  </a:ext>
                </a:extLst>
              </p:cNvPr>
              <p:cNvSpPr txBox="1"/>
              <p:nvPr/>
            </p:nvSpPr>
            <p:spPr>
              <a:xfrm>
                <a:off x="3506256" y="2287762"/>
                <a:ext cx="2072198" cy="4228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HOSPITAL</a:t>
                </a: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932B5C-D9B1-4F0D-9878-CA4C60D7B895}"/>
                </a:ext>
              </a:extLst>
            </p:cNvPr>
            <p:cNvSpPr txBox="1"/>
            <p:nvPr/>
          </p:nvSpPr>
          <p:spPr>
            <a:xfrm>
              <a:off x="6701854" y="3508358"/>
              <a:ext cx="1868252" cy="152986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hospital_id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address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patient_id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doctor_id</a:t>
              </a:r>
              <a:endParaRPr lang="en-GB" sz="1400" dirty="0"/>
            </a:p>
            <a:p>
              <a:endParaRPr lang="en-GB" sz="14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7CABB4F-C920-4E07-A413-435E6A9B7D9F}"/>
              </a:ext>
            </a:extLst>
          </p:cNvPr>
          <p:cNvGrpSpPr/>
          <p:nvPr/>
        </p:nvGrpSpPr>
        <p:grpSpPr>
          <a:xfrm>
            <a:off x="4945014" y="5125073"/>
            <a:ext cx="1921810" cy="1687886"/>
            <a:chOff x="6628558" y="2810383"/>
            <a:chExt cx="2243380" cy="3065378"/>
          </a:xfrm>
          <a:solidFill>
            <a:srgbClr val="0A9FFA"/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3CD8AB-9BFF-494B-8741-0CB13BA4A33A}"/>
                </a:ext>
              </a:extLst>
            </p:cNvPr>
            <p:cNvGrpSpPr/>
            <p:nvPr/>
          </p:nvGrpSpPr>
          <p:grpSpPr>
            <a:xfrm>
              <a:off x="6628558" y="2810383"/>
              <a:ext cx="2243380" cy="3065378"/>
              <a:chOff x="2691889" y="2261380"/>
              <a:chExt cx="3544034" cy="3219450"/>
            </a:xfrm>
            <a:grpFill/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544987F-601F-4437-B9CC-1E7C826BE04D}"/>
                  </a:ext>
                </a:extLst>
              </p:cNvPr>
              <p:cNvSpPr/>
              <p:nvPr/>
            </p:nvSpPr>
            <p:spPr>
              <a:xfrm>
                <a:off x="2692623" y="2261380"/>
                <a:ext cx="3543300" cy="321945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774E6F2-0E0F-4F45-9687-DC7E9FA0A2F2}"/>
                  </a:ext>
                </a:extLst>
              </p:cNvPr>
              <p:cNvCxnSpPr/>
              <p:nvPr/>
            </p:nvCxnSpPr>
            <p:spPr>
              <a:xfrm>
                <a:off x="2691889" y="2993500"/>
                <a:ext cx="3543300" cy="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21C6EB4-4A2C-44D7-ABAA-3F691D739576}"/>
                  </a:ext>
                </a:extLst>
              </p:cNvPr>
              <p:cNvSpPr txBox="1"/>
              <p:nvPr/>
            </p:nvSpPr>
            <p:spPr>
              <a:xfrm>
                <a:off x="3826388" y="2277965"/>
                <a:ext cx="1275766" cy="58705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ZONE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A45FC16-1FDF-499A-8154-4D30A417C676}"/>
                </a:ext>
              </a:extLst>
            </p:cNvPr>
            <p:cNvSpPr txBox="1"/>
            <p:nvPr/>
          </p:nvSpPr>
          <p:spPr>
            <a:xfrm>
              <a:off x="6895649" y="3647146"/>
              <a:ext cx="1795738" cy="21240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PK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zone_id</a:t>
              </a: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 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location_id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doctor_id</a:t>
              </a:r>
              <a:br>
                <a:rPr lang="en-GB" sz="1400" dirty="0"/>
              </a:br>
              <a:r>
                <a:rPr lang="en-GB" sz="1400" b="0" i="0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* </a:t>
              </a:r>
              <a:r>
                <a:rPr lang="en-GB" sz="1400" b="0" i="0" dirty="0" err="1"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hospital_id</a:t>
              </a:r>
              <a:endParaRPr lang="en-GB" sz="1400" dirty="0"/>
            </a:p>
            <a:p>
              <a:endParaRPr lang="en-GB" sz="1400" dirty="0"/>
            </a:p>
          </p:txBody>
        </p:sp>
      </p:grp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E0E53B86-2BCD-4A85-BF25-B0A7C63758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9499" y="5246579"/>
            <a:ext cx="1101045" cy="753321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9242B84F-D691-4AE7-8146-4250114E62B3}"/>
              </a:ext>
            </a:extLst>
          </p:cNvPr>
          <p:cNvCxnSpPr>
            <a:cxnSpLocks/>
          </p:cNvCxnSpPr>
          <p:nvPr/>
        </p:nvCxnSpPr>
        <p:spPr>
          <a:xfrm rot="5400000">
            <a:off x="6695746" y="5257281"/>
            <a:ext cx="1276619" cy="928756"/>
          </a:xfrm>
          <a:prstGeom prst="bentConnector3">
            <a:avLst>
              <a:gd name="adj1" fmla="val 9913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Arrow: Down 101">
            <a:extLst>
              <a:ext uri="{FF2B5EF4-FFF2-40B4-BE49-F238E27FC236}">
                <a16:creationId xmlns:a16="http://schemas.microsoft.com/office/drawing/2014/main" id="{190668E0-B22D-4770-A18B-F0EEA6A43BA7}"/>
              </a:ext>
            </a:extLst>
          </p:cNvPr>
          <p:cNvSpPr/>
          <p:nvPr/>
        </p:nvSpPr>
        <p:spPr>
          <a:xfrm>
            <a:off x="5862679" y="2279516"/>
            <a:ext cx="418622" cy="69602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035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426</TotalTime>
  <Words>1173</Words>
  <Application>Microsoft Office PowerPoint</Application>
  <PresentationFormat>Widescreen</PresentationFormat>
  <Paragraphs>194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Century Gothic</vt:lpstr>
      <vt:lpstr>Helvetica</vt:lpstr>
      <vt:lpstr>Montserrat</vt:lpstr>
      <vt:lpstr>Wingdings 3</vt:lpstr>
      <vt:lpstr>Work Sans</vt:lpstr>
      <vt:lpstr>Ion Boardroom</vt:lpstr>
      <vt:lpstr>NJDR Database Solutions</vt:lpstr>
      <vt:lpstr>Our Team</vt:lpstr>
      <vt:lpstr>Your Business Needs</vt:lpstr>
      <vt:lpstr>The ERD</vt:lpstr>
      <vt:lpstr>How are entities made?</vt:lpstr>
      <vt:lpstr>Expanding upon our entities</vt:lpstr>
      <vt:lpstr>PowerPoint Presentation</vt:lpstr>
      <vt:lpstr>Connecting Entities</vt:lpstr>
      <vt:lpstr>PowerPoint Presentation</vt:lpstr>
      <vt:lpstr>PowerPoint Presentation</vt:lpstr>
      <vt:lpstr>Relationship fundamentals </vt:lpstr>
      <vt:lpstr>UID’s and normalisation </vt:lpstr>
      <vt:lpstr>Arcs</vt:lpstr>
      <vt:lpstr>Recursive Relationships</vt:lpstr>
      <vt:lpstr>Modelling Historical Patient Data</vt:lpstr>
      <vt:lpstr>PowerPoint Presentation</vt:lpstr>
      <vt:lpstr>PowerPoint Presentation</vt:lpstr>
      <vt:lpstr>PowerPoint Presentation</vt:lpstr>
      <vt:lpstr>PowerPoint Presentation</vt:lpstr>
      <vt:lpstr>Documentation</vt:lpstr>
      <vt:lpstr>Assumptions</vt:lpstr>
      <vt:lpstr>In Closing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NJDR Database Solutions</dc:title>
  <dc:creator>Robert Lothian</dc:creator>
  <cp:lastModifiedBy>Robert Lothian</cp:lastModifiedBy>
  <cp:revision>20</cp:revision>
  <dcterms:created xsi:type="dcterms:W3CDTF">2022-01-26T10:34:44Z</dcterms:created>
  <dcterms:modified xsi:type="dcterms:W3CDTF">2022-01-31T13:43:12Z</dcterms:modified>
</cp:coreProperties>
</file>